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6" r:id="rId5"/>
    <p:sldId id="269" r:id="rId6"/>
    <p:sldId id="261" r:id="rId7"/>
    <p:sldId id="264" r:id="rId8"/>
    <p:sldId id="271" r:id="rId9"/>
    <p:sldId id="272" r:id="rId10"/>
    <p:sldId id="273" r:id="rId11"/>
    <p:sldId id="275" r:id="rId12"/>
    <p:sldId id="274"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FB473-DE17-49D3-A507-1F1B52778D47}" v="92" dt="2024-08-23T15:12:13.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Mazejian" userId="554a841e7bef46c2" providerId="LiveId" clId="{6DFFB473-DE17-49D3-A507-1F1B52778D47}"/>
    <pc:docChg chg="undo custSel modSld">
      <pc:chgData name="Thomas Mazejian" userId="554a841e7bef46c2" providerId="LiveId" clId="{6DFFB473-DE17-49D3-A507-1F1B52778D47}" dt="2024-08-23T15:14:47.771" v="121" actId="207"/>
      <pc:docMkLst>
        <pc:docMk/>
      </pc:docMkLst>
      <pc:sldChg chg="modSp mod">
        <pc:chgData name="Thomas Mazejian" userId="554a841e7bef46c2" providerId="LiveId" clId="{6DFFB473-DE17-49D3-A507-1F1B52778D47}" dt="2024-08-23T15:00:10.487" v="1" actId="1440"/>
        <pc:sldMkLst>
          <pc:docMk/>
          <pc:sldMk cId="1816434736" sldId="257"/>
        </pc:sldMkLst>
        <pc:picChg chg="mod">
          <ac:chgData name="Thomas Mazejian" userId="554a841e7bef46c2" providerId="LiveId" clId="{6DFFB473-DE17-49D3-A507-1F1B52778D47}" dt="2024-08-23T15:00:10.487" v="1" actId="1440"/>
          <ac:picMkLst>
            <pc:docMk/>
            <pc:sldMk cId="1816434736" sldId="257"/>
            <ac:picMk id="6" creationId="{25CF7BBD-6C97-2C30-07DE-737E0420D2DC}"/>
          </ac:picMkLst>
        </pc:picChg>
      </pc:sldChg>
      <pc:sldChg chg="modSp mod">
        <pc:chgData name="Thomas Mazejian" userId="554a841e7bef46c2" providerId="LiveId" clId="{6DFFB473-DE17-49D3-A507-1F1B52778D47}" dt="2024-08-23T15:14:47.771" v="121" actId="207"/>
        <pc:sldMkLst>
          <pc:docMk/>
          <pc:sldMk cId="1526670218" sldId="261"/>
        </pc:sldMkLst>
        <pc:spChg chg="mod">
          <ac:chgData name="Thomas Mazejian" userId="554a841e7bef46c2" providerId="LiveId" clId="{6DFFB473-DE17-49D3-A507-1F1B52778D47}" dt="2024-08-23T15:14:47.771" v="121" actId="207"/>
          <ac:spMkLst>
            <pc:docMk/>
            <pc:sldMk cId="1526670218" sldId="261"/>
            <ac:spMk id="2" creationId="{5A65E498-999E-7CA5-94AF-C0E68532A035}"/>
          </ac:spMkLst>
        </pc:spChg>
        <pc:spChg chg="mod">
          <ac:chgData name="Thomas Mazejian" userId="554a841e7bef46c2" providerId="LiveId" clId="{6DFFB473-DE17-49D3-A507-1F1B52778D47}" dt="2024-08-23T15:14:45.160" v="120" actId="207"/>
          <ac:spMkLst>
            <pc:docMk/>
            <pc:sldMk cId="1526670218" sldId="261"/>
            <ac:spMk id="3" creationId="{391F7208-FFE9-E510-AB2B-DCB7FAA09D8F}"/>
          </ac:spMkLst>
        </pc:spChg>
      </pc:sldChg>
      <pc:sldChg chg="addSp mod setBg">
        <pc:chgData name="Thomas Mazejian" userId="554a841e7bef46c2" providerId="LiveId" clId="{6DFFB473-DE17-49D3-A507-1F1B52778D47}" dt="2024-08-23T15:02:03.988" v="3" actId="26606"/>
        <pc:sldMkLst>
          <pc:docMk/>
          <pc:sldMk cId="2215096428" sldId="264"/>
        </pc:sldMkLst>
        <pc:spChg chg="add">
          <ac:chgData name="Thomas Mazejian" userId="554a841e7bef46c2" providerId="LiveId" clId="{6DFFB473-DE17-49D3-A507-1F1B52778D47}" dt="2024-08-23T15:02:03.988" v="3" actId="26606"/>
          <ac:spMkLst>
            <pc:docMk/>
            <pc:sldMk cId="2215096428" sldId="264"/>
            <ac:spMk id="10" creationId="{F3060C83-F051-4F0E-ABAD-AA0DFC48B218}"/>
          </ac:spMkLst>
        </pc:spChg>
        <pc:spChg chg="add">
          <ac:chgData name="Thomas Mazejian" userId="554a841e7bef46c2" providerId="LiveId" clId="{6DFFB473-DE17-49D3-A507-1F1B52778D47}" dt="2024-08-23T15:02:03.988" v="3" actId="26606"/>
          <ac:spMkLst>
            <pc:docMk/>
            <pc:sldMk cId="2215096428" sldId="264"/>
            <ac:spMk id="12" creationId="{83C98ABE-055B-441F-B07E-44F97F083C39}"/>
          </ac:spMkLst>
        </pc:spChg>
        <pc:spChg chg="add">
          <ac:chgData name="Thomas Mazejian" userId="554a841e7bef46c2" providerId="LiveId" clId="{6DFFB473-DE17-49D3-A507-1F1B52778D47}" dt="2024-08-23T15:02:03.988" v="3" actId="26606"/>
          <ac:spMkLst>
            <pc:docMk/>
            <pc:sldMk cId="2215096428" sldId="264"/>
            <ac:spMk id="14" creationId="{29FDB030-9B49-4CED-8CCD-4D99382388AC}"/>
          </ac:spMkLst>
        </pc:spChg>
        <pc:spChg chg="add">
          <ac:chgData name="Thomas Mazejian" userId="554a841e7bef46c2" providerId="LiveId" clId="{6DFFB473-DE17-49D3-A507-1F1B52778D47}" dt="2024-08-23T15:02:03.988" v="3" actId="26606"/>
          <ac:spMkLst>
            <pc:docMk/>
            <pc:sldMk cId="2215096428" sldId="264"/>
            <ac:spMk id="16" creationId="{3783CA14-24A1-485C-8B30-D6A5D87987AD}"/>
          </ac:spMkLst>
        </pc:spChg>
        <pc:spChg chg="add">
          <ac:chgData name="Thomas Mazejian" userId="554a841e7bef46c2" providerId="LiveId" clId="{6DFFB473-DE17-49D3-A507-1F1B52778D47}" dt="2024-08-23T15:02:03.988" v="3" actId="26606"/>
          <ac:spMkLst>
            <pc:docMk/>
            <pc:sldMk cId="2215096428" sldId="264"/>
            <ac:spMk id="18" creationId="{9A97C86A-04D6-40F7-AE84-31AB43E6A846}"/>
          </ac:spMkLst>
        </pc:spChg>
        <pc:spChg chg="add">
          <ac:chgData name="Thomas Mazejian" userId="554a841e7bef46c2" providerId="LiveId" clId="{6DFFB473-DE17-49D3-A507-1F1B52778D47}" dt="2024-08-23T15:02:03.988" v="3" actId="26606"/>
          <ac:spMkLst>
            <pc:docMk/>
            <pc:sldMk cId="2215096428" sldId="264"/>
            <ac:spMk id="20" creationId="{FF9F2414-84E8-453E-B1F3-389FDE8192D9}"/>
          </ac:spMkLst>
        </pc:spChg>
        <pc:spChg chg="add">
          <ac:chgData name="Thomas Mazejian" userId="554a841e7bef46c2" providerId="LiveId" clId="{6DFFB473-DE17-49D3-A507-1F1B52778D47}" dt="2024-08-23T15:02:03.988" v="3" actId="26606"/>
          <ac:spMkLst>
            <pc:docMk/>
            <pc:sldMk cId="2215096428" sldId="264"/>
            <ac:spMk id="22" creationId="{3ECA69A1-7536-43AC-85EF-C7106179F5ED}"/>
          </ac:spMkLst>
        </pc:spChg>
      </pc:sldChg>
      <pc:sldChg chg="addSp mod setBg">
        <pc:chgData name="Thomas Mazejian" userId="554a841e7bef46c2" providerId="LiveId" clId="{6DFFB473-DE17-49D3-A507-1F1B52778D47}" dt="2024-08-23T15:01:26.281" v="2" actId="26606"/>
        <pc:sldMkLst>
          <pc:docMk/>
          <pc:sldMk cId="2531312725" sldId="273"/>
        </pc:sldMkLst>
        <pc:spChg chg="add">
          <ac:chgData name="Thomas Mazejian" userId="554a841e7bef46c2" providerId="LiveId" clId="{6DFFB473-DE17-49D3-A507-1F1B52778D47}" dt="2024-08-23T15:01:26.281" v="2" actId="26606"/>
          <ac:spMkLst>
            <pc:docMk/>
            <pc:sldMk cId="2531312725" sldId="273"/>
            <ac:spMk id="12" creationId="{F3060C83-F051-4F0E-ABAD-AA0DFC48B218}"/>
          </ac:spMkLst>
        </pc:spChg>
        <pc:spChg chg="add">
          <ac:chgData name="Thomas Mazejian" userId="554a841e7bef46c2" providerId="LiveId" clId="{6DFFB473-DE17-49D3-A507-1F1B52778D47}" dt="2024-08-23T15:01:26.281" v="2" actId="26606"/>
          <ac:spMkLst>
            <pc:docMk/>
            <pc:sldMk cId="2531312725" sldId="273"/>
            <ac:spMk id="14" creationId="{83C98ABE-055B-441F-B07E-44F97F083C39}"/>
          </ac:spMkLst>
        </pc:spChg>
        <pc:spChg chg="add">
          <ac:chgData name="Thomas Mazejian" userId="554a841e7bef46c2" providerId="LiveId" clId="{6DFFB473-DE17-49D3-A507-1F1B52778D47}" dt="2024-08-23T15:01:26.281" v="2" actId="26606"/>
          <ac:spMkLst>
            <pc:docMk/>
            <pc:sldMk cId="2531312725" sldId="273"/>
            <ac:spMk id="16" creationId="{29FDB030-9B49-4CED-8CCD-4D99382388AC}"/>
          </ac:spMkLst>
        </pc:spChg>
        <pc:spChg chg="add">
          <ac:chgData name="Thomas Mazejian" userId="554a841e7bef46c2" providerId="LiveId" clId="{6DFFB473-DE17-49D3-A507-1F1B52778D47}" dt="2024-08-23T15:01:26.281" v="2" actId="26606"/>
          <ac:spMkLst>
            <pc:docMk/>
            <pc:sldMk cId="2531312725" sldId="273"/>
            <ac:spMk id="18" creationId="{3783CA14-24A1-485C-8B30-D6A5D87987AD}"/>
          </ac:spMkLst>
        </pc:spChg>
        <pc:spChg chg="add">
          <ac:chgData name="Thomas Mazejian" userId="554a841e7bef46c2" providerId="LiveId" clId="{6DFFB473-DE17-49D3-A507-1F1B52778D47}" dt="2024-08-23T15:01:26.281" v="2" actId="26606"/>
          <ac:spMkLst>
            <pc:docMk/>
            <pc:sldMk cId="2531312725" sldId="273"/>
            <ac:spMk id="20" creationId="{9A97C86A-04D6-40F7-AE84-31AB43E6A846}"/>
          </ac:spMkLst>
        </pc:spChg>
        <pc:spChg chg="add">
          <ac:chgData name="Thomas Mazejian" userId="554a841e7bef46c2" providerId="LiveId" clId="{6DFFB473-DE17-49D3-A507-1F1B52778D47}" dt="2024-08-23T15:01:26.281" v="2" actId="26606"/>
          <ac:spMkLst>
            <pc:docMk/>
            <pc:sldMk cId="2531312725" sldId="273"/>
            <ac:spMk id="22" creationId="{FF9F2414-84E8-453E-B1F3-389FDE8192D9}"/>
          </ac:spMkLst>
        </pc:spChg>
        <pc:spChg chg="add">
          <ac:chgData name="Thomas Mazejian" userId="554a841e7bef46c2" providerId="LiveId" clId="{6DFFB473-DE17-49D3-A507-1F1B52778D47}" dt="2024-08-23T15:01:26.281" v="2" actId="26606"/>
          <ac:spMkLst>
            <pc:docMk/>
            <pc:sldMk cId="2531312725" sldId="273"/>
            <ac:spMk id="24" creationId="{3ECA69A1-7536-43AC-85EF-C7106179F5ED}"/>
          </ac:spMkLst>
        </pc:spChg>
      </pc:sldChg>
      <pc:sldChg chg="modSp mod">
        <pc:chgData name="Thomas Mazejian" userId="554a841e7bef46c2" providerId="LiveId" clId="{6DFFB473-DE17-49D3-A507-1F1B52778D47}" dt="2024-08-23T15:14:02.241" v="119" actId="207"/>
        <pc:sldMkLst>
          <pc:docMk/>
          <pc:sldMk cId="2765287504" sldId="274"/>
        </pc:sldMkLst>
        <pc:spChg chg="mod">
          <ac:chgData name="Thomas Mazejian" userId="554a841e7bef46c2" providerId="LiveId" clId="{6DFFB473-DE17-49D3-A507-1F1B52778D47}" dt="2024-08-23T15:14:02.241" v="119" actId="207"/>
          <ac:spMkLst>
            <pc:docMk/>
            <pc:sldMk cId="2765287504" sldId="274"/>
            <ac:spMk id="2" creationId="{5A65E498-999E-7CA5-94AF-C0E68532A035}"/>
          </ac:spMkLst>
        </pc:spChg>
        <pc:spChg chg="mod">
          <ac:chgData name="Thomas Mazejian" userId="554a841e7bef46c2" providerId="LiveId" clId="{6DFFB473-DE17-49D3-A507-1F1B52778D47}" dt="2024-08-23T15:13:59.173" v="118" actId="113"/>
          <ac:spMkLst>
            <pc:docMk/>
            <pc:sldMk cId="2765287504" sldId="274"/>
            <ac:spMk id="4" creationId="{3EE6A3CA-91C6-F37C-84CA-6D23EE351C27}"/>
          </ac:spMkLst>
        </pc:spChg>
      </pc:sldChg>
      <pc:sldChg chg="modSp mod">
        <pc:chgData name="Thomas Mazejian" userId="554a841e7bef46c2" providerId="LiveId" clId="{6DFFB473-DE17-49D3-A507-1F1B52778D47}" dt="2024-08-23T15:12:53.933" v="110" actId="403"/>
        <pc:sldMkLst>
          <pc:docMk/>
          <pc:sldMk cId="3758679253" sldId="275"/>
        </pc:sldMkLst>
        <pc:spChg chg="mod">
          <ac:chgData name="Thomas Mazejian" userId="554a841e7bef46c2" providerId="LiveId" clId="{6DFFB473-DE17-49D3-A507-1F1B52778D47}" dt="2024-08-23T15:12:53.933" v="110" actId="403"/>
          <ac:spMkLst>
            <pc:docMk/>
            <pc:sldMk cId="3758679253" sldId="275"/>
            <ac:spMk id="2" creationId="{5A65E498-999E-7CA5-94AF-C0E68532A035}"/>
          </ac:spMkLst>
        </pc:spChg>
        <pc:spChg chg="mod">
          <ac:chgData name="Thomas Mazejian" userId="554a841e7bef46c2" providerId="LiveId" clId="{6DFFB473-DE17-49D3-A507-1F1B52778D47}" dt="2024-08-23T15:12:39.837" v="104" actId="27636"/>
          <ac:spMkLst>
            <pc:docMk/>
            <pc:sldMk cId="3758679253" sldId="275"/>
            <ac:spMk id="4" creationId="{4DEF69CB-121C-7DEE-1CD4-1BF1E6F58840}"/>
          </ac:spMkLst>
        </pc:spChg>
      </pc:sldChg>
      <pc:sldChg chg="modSp mod">
        <pc:chgData name="Thomas Mazejian" userId="554a841e7bef46c2" providerId="LiveId" clId="{6DFFB473-DE17-49D3-A507-1F1B52778D47}" dt="2024-08-23T15:12:13.113" v="102"/>
        <pc:sldMkLst>
          <pc:docMk/>
          <pc:sldMk cId="1330200446" sldId="276"/>
        </pc:sldMkLst>
        <pc:graphicFrameChg chg="mod modGraphic">
          <ac:chgData name="Thomas Mazejian" userId="554a841e7bef46c2" providerId="LiveId" clId="{6DFFB473-DE17-49D3-A507-1F1B52778D47}" dt="2024-08-23T15:12:13.113" v="102"/>
          <ac:graphicFrameMkLst>
            <pc:docMk/>
            <pc:sldMk cId="1330200446" sldId="276"/>
            <ac:graphicFrameMk id="6" creationId="{9169F5E6-35B7-ADC4-CD92-74F72E4C1343}"/>
          </ac:graphicFrameMkLst>
        </pc:graphicFrameChg>
      </pc:sldChg>
      <pc:sldChg chg="modSp mod">
        <pc:chgData name="Thomas Mazejian" userId="554a841e7bef46c2" providerId="LiveId" clId="{6DFFB473-DE17-49D3-A507-1F1B52778D47}" dt="2024-08-23T15:13:34.056" v="115" actId="207"/>
        <pc:sldMkLst>
          <pc:docMk/>
          <pc:sldMk cId="2149412955" sldId="277"/>
        </pc:sldMkLst>
        <pc:spChg chg="mod">
          <ac:chgData name="Thomas Mazejian" userId="554a841e7bef46c2" providerId="LiveId" clId="{6DFFB473-DE17-49D3-A507-1F1B52778D47}" dt="2024-08-23T15:13:34.056" v="115" actId="207"/>
          <ac:spMkLst>
            <pc:docMk/>
            <pc:sldMk cId="2149412955" sldId="277"/>
            <ac:spMk id="2" creationId="{5A65E498-999E-7CA5-94AF-C0E68532A035}"/>
          </ac:spMkLst>
        </pc:spChg>
        <pc:spChg chg="mod">
          <ac:chgData name="Thomas Mazejian" userId="554a841e7bef46c2" providerId="LiveId" clId="{6DFFB473-DE17-49D3-A507-1F1B52778D47}" dt="2024-08-23T15:13:21.691" v="114" actId="27636"/>
          <ac:spMkLst>
            <pc:docMk/>
            <pc:sldMk cId="2149412955" sldId="277"/>
            <ac:spMk id="4" creationId="{3EE6A3CA-91C6-F37C-84CA-6D23EE351C27}"/>
          </ac:spMkLst>
        </pc:spChg>
      </pc:sldChg>
      <pc:sldChg chg="addSp delSp modSp mod">
        <pc:chgData name="Thomas Mazejian" userId="554a841e7bef46c2" providerId="LiveId" clId="{6DFFB473-DE17-49D3-A507-1F1B52778D47}" dt="2024-08-23T15:09:48.840" v="72"/>
        <pc:sldMkLst>
          <pc:docMk/>
          <pc:sldMk cId="3662045492" sldId="278"/>
        </pc:sldMkLst>
        <pc:picChg chg="add mod">
          <ac:chgData name="Thomas Mazejian" userId="554a841e7bef46c2" providerId="LiveId" clId="{6DFFB473-DE17-49D3-A507-1F1B52778D47}" dt="2024-08-23T15:09:48.840" v="72"/>
          <ac:picMkLst>
            <pc:docMk/>
            <pc:sldMk cId="3662045492" sldId="278"/>
            <ac:picMk id="3" creationId="{16B92189-F029-7B7D-5CF0-125001ACD2E2}"/>
          </ac:picMkLst>
        </pc:picChg>
        <pc:picChg chg="del">
          <ac:chgData name="Thomas Mazejian" userId="554a841e7bef46c2" providerId="LiveId" clId="{6DFFB473-DE17-49D3-A507-1F1B52778D47}" dt="2024-08-23T15:09:47.819" v="71" actId="478"/>
          <ac:picMkLst>
            <pc:docMk/>
            <pc:sldMk cId="3662045492" sldId="278"/>
            <ac:picMk id="5" creationId="{3CCDA6CE-9CE3-E5F9-01B2-93E1F230B18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570F0-B8FA-4173-BB3D-C1E4DE6BB9C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6306772-9D62-4665-B815-6059B99CC8A9}">
      <dgm:prSet/>
      <dgm:spPr/>
      <dgm:t>
        <a:bodyPr/>
        <a:lstStyle/>
        <a:p>
          <a:r>
            <a:rPr lang="en-US" b="1"/>
            <a:t>Economic Growth: </a:t>
          </a:r>
          <a:r>
            <a:rPr lang="en-US"/>
            <a:t>Digital connectivity fuels innovation, entrepreneurship, and e-commerce, boosting economic growth and job creation.</a:t>
          </a:r>
        </a:p>
      </dgm:t>
    </dgm:pt>
    <dgm:pt modelId="{A3D79EF8-60B8-40A3-A155-C7B1678EA0AB}" type="parTrans" cxnId="{7A5947F8-BBDC-4231-BAA2-0F83FD09FDFF}">
      <dgm:prSet/>
      <dgm:spPr/>
      <dgm:t>
        <a:bodyPr/>
        <a:lstStyle/>
        <a:p>
          <a:endParaRPr lang="en-US"/>
        </a:p>
      </dgm:t>
    </dgm:pt>
    <dgm:pt modelId="{29F1E081-4D3A-485D-A979-9A2769E8AD92}" type="sibTrans" cxnId="{7A5947F8-BBDC-4231-BAA2-0F83FD09FDFF}">
      <dgm:prSet/>
      <dgm:spPr/>
      <dgm:t>
        <a:bodyPr/>
        <a:lstStyle/>
        <a:p>
          <a:endParaRPr lang="en-US"/>
        </a:p>
      </dgm:t>
    </dgm:pt>
    <dgm:pt modelId="{E86CC601-52A1-40FA-8272-FDDA89050C1B}">
      <dgm:prSet/>
      <dgm:spPr/>
      <dgm:t>
        <a:bodyPr/>
        <a:lstStyle/>
        <a:p>
          <a:r>
            <a:rPr lang="en-US" b="1"/>
            <a:t>Education and Healthcare: </a:t>
          </a:r>
          <a:r>
            <a:rPr lang="en-US"/>
            <a:t>Online learning platforms and telemedicine expand access to quality education and healthcare, especially in remote areas.</a:t>
          </a:r>
        </a:p>
      </dgm:t>
    </dgm:pt>
    <dgm:pt modelId="{FC730606-3F83-4C5C-99F8-850A0600200C}" type="parTrans" cxnId="{D1017EC7-63B3-4CD0-B89A-835A005E7505}">
      <dgm:prSet/>
      <dgm:spPr/>
      <dgm:t>
        <a:bodyPr/>
        <a:lstStyle/>
        <a:p>
          <a:endParaRPr lang="en-US"/>
        </a:p>
      </dgm:t>
    </dgm:pt>
    <dgm:pt modelId="{E535A930-3299-41BC-8F61-D40926B4805C}" type="sibTrans" cxnId="{D1017EC7-63B3-4CD0-B89A-835A005E7505}">
      <dgm:prSet/>
      <dgm:spPr/>
      <dgm:t>
        <a:bodyPr/>
        <a:lstStyle/>
        <a:p>
          <a:endParaRPr lang="en-US"/>
        </a:p>
      </dgm:t>
    </dgm:pt>
    <dgm:pt modelId="{B5E31135-D109-4E08-BE2A-85D85F35B08F}">
      <dgm:prSet/>
      <dgm:spPr/>
      <dgm:t>
        <a:bodyPr/>
        <a:lstStyle/>
        <a:p>
          <a:r>
            <a:rPr lang="en-US" b="1"/>
            <a:t>Government Efficiency: </a:t>
          </a:r>
          <a:r>
            <a:rPr lang="en-US"/>
            <a:t>Digital services improve government efficiency, transparency, and citizen engagement.</a:t>
          </a:r>
        </a:p>
      </dgm:t>
    </dgm:pt>
    <dgm:pt modelId="{C6E3788B-C4C4-4CE9-878C-7EC07764FFF5}" type="parTrans" cxnId="{2653F975-FDFC-4F5E-9C66-6E3F15ED9CCF}">
      <dgm:prSet/>
      <dgm:spPr/>
      <dgm:t>
        <a:bodyPr/>
        <a:lstStyle/>
        <a:p>
          <a:endParaRPr lang="en-US"/>
        </a:p>
      </dgm:t>
    </dgm:pt>
    <dgm:pt modelId="{F06976FD-C52D-4EEF-8A3D-8DE85A3D02B4}" type="sibTrans" cxnId="{2653F975-FDFC-4F5E-9C66-6E3F15ED9CCF}">
      <dgm:prSet/>
      <dgm:spPr/>
      <dgm:t>
        <a:bodyPr/>
        <a:lstStyle/>
        <a:p>
          <a:endParaRPr lang="en-US"/>
        </a:p>
      </dgm:t>
    </dgm:pt>
    <dgm:pt modelId="{43DFB580-83A2-414E-B1AC-19ECAD2B821F}">
      <dgm:prSet/>
      <dgm:spPr/>
      <dgm:t>
        <a:bodyPr/>
        <a:lstStyle/>
        <a:p>
          <a:r>
            <a:rPr lang="en-US" b="1"/>
            <a:t>Global Competitiveness: </a:t>
          </a:r>
          <a:r>
            <a:rPr lang="en-US"/>
            <a:t>A strong digital infrastructure attracts foreign investment and positions a nation as a leader in the global economy.</a:t>
          </a:r>
        </a:p>
      </dgm:t>
    </dgm:pt>
    <dgm:pt modelId="{9C2BF0E3-3AF3-485E-A4B9-8EF2139AFE6E}" type="parTrans" cxnId="{34643C8F-371F-458B-AB21-654D11E47F9B}">
      <dgm:prSet/>
      <dgm:spPr/>
      <dgm:t>
        <a:bodyPr/>
        <a:lstStyle/>
        <a:p>
          <a:endParaRPr lang="en-US"/>
        </a:p>
      </dgm:t>
    </dgm:pt>
    <dgm:pt modelId="{ED33706F-1421-4651-8BF7-51ECDA690B5A}" type="sibTrans" cxnId="{34643C8F-371F-458B-AB21-654D11E47F9B}">
      <dgm:prSet/>
      <dgm:spPr/>
      <dgm:t>
        <a:bodyPr/>
        <a:lstStyle/>
        <a:p>
          <a:endParaRPr lang="en-US"/>
        </a:p>
      </dgm:t>
    </dgm:pt>
    <dgm:pt modelId="{B6121998-3FE3-4B97-9187-727AE4C6EC53}">
      <dgm:prSet/>
      <dgm:spPr/>
      <dgm:t>
        <a:bodyPr/>
        <a:lstStyle/>
        <a:p>
          <a:r>
            <a:rPr lang="en-US" b="1"/>
            <a:t>Social Inclusion: </a:t>
          </a:r>
          <a:r>
            <a:rPr lang="en-US"/>
            <a:t>Digital connectivity empowers marginalized communities and bridges the digital divide. </a:t>
          </a:r>
        </a:p>
      </dgm:t>
    </dgm:pt>
    <dgm:pt modelId="{B7E450D1-6E64-4371-9E5F-B52B0326276E}" type="parTrans" cxnId="{10CB6A33-E41F-4A57-9B9E-8F9886E65B6B}">
      <dgm:prSet/>
      <dgm:spPr/>
      <dgm:t>
        <a:bodyPr/>
        <a:lstStyle/>
        <a:p>
          <a:endParaRPr lang="en-US"/>
        </a:p>
      </dgm:t>
    </dgm:pt>
    <dgm:pt modelId="{94DFD312-B386-47DB-AC2B-49A39B68D946}" type="sibTrans" cxnId="{10CB6A33-E41F-4A57-9B9E-8F9886E65B6B}">
      <dgm:prSet/>
      <dgm:spPr/>
      <dgm:t>
        <a:bodyPr/>
        <a:lstStyle/>
        <a:p>
          <a:endParaRPr lang="en-US"/>
        </a:p>
      </dgm:t>
    </dgm:pt>
    <dgm:pt modelId="{14DA0BC7-238D-47FE-807A-D1BEA71A90B3}">
      <dgm:prSet/>
      <dgm:spPr/>
      <dgm:t>
        <a:bodyPr/>
        <a:lstStyle/>
        <a:p>
          <a:r>
            <a:rPr lang="en-US" b="1"/>
            <a:t>Crisis Management: </a:t>
          </a:r>
          <a:r>
            <a:rPr lang="en-US"/>
            <a:t>Reliable communication networks are vital for disaster response and recovery. </a:t>
          </a:r>
        </a:p>
      </dgm:t>
    </dgm:pt>
    <dgm:pt modelId="{31DAB17E-9976-432B-AC4B-BD58F49E83AA}" type="parTrans" cxnId="{B74C46B9-9E17-42C4-AF0E-3634484CFA4A}">
      <dgm:prSet/>
      <dgm:spPr/>
      <dgm:t>
        <a:bodyPr/>
        <a:lstStyle/>
        <a:p>
          <a:endParaRPr lang="en-US"/>
        </a:p>
      </dgm:t>
    </dgm:pt>
    <dgm:pt modelId="{97682E26-D70A-4D39-8EF6-0D309482BB29}" type="sibTrans" cxnId="{B74C46B9-9E17-42C4-AF0E-3634484CFA4A}">
      <dgm:prSet/>
      <dgm:spPr/>
      <dgm:t>
        <a:bodyPr/>
        <a:lstStyle/>
        <a:p>
          <a:endParaRPr lang="en-US"/>
        </a:p>
      </dgm:t>
    </dgm:pt>
    <dgm:pt modelId="{BFD3330C-8886-4136-8D82-9669A4E7C213}" type="pres">
      <dgm:prSet presAssocID="{B50570F0-B8FA-4173-BB3D-C1E4DE6BB9C9}" presName="diagram" presStyleCnt="0">
        <dgm:presLayoutVars>
          <dgm:dir/>
          <dgm:resizeHandles val="exact"/>
        </dgm:presLayoutVars>
      </dgm:prSet>
      <dgm:spPr/>
    </dgm:pt>
    <dgm:pt modelId="{A1833D00-8B71-4BCE-B130-E2A54D5E8BAE}" type="pres">
      <dgm:prSet presAssocID="{F6306772-9D62-4665-B815-6059B99CC8A9}" presName="node" presStyleLbl="node1" presStyleIdx="0" presStyleCnt="6">
        <dgm:presLayoutVars>
          <dgm:bulletEnabled val="1"/>
        </dgm:presLayoutVars>
      </dgm:prSet>
      <dgm:spPr/>
    </dgm:pt>
    <dgm:pt modelId="{DBD9C757-19CA-4AEE-A856-C8131465186F}" type="pres">
      <dgm:prSet presAssocID="{29F1E081-4D3A-485D-A979-9A2769E8AD92}" presName="sibTrans" presStyleCnt="0"/>
      <dgm:spPr/>
    </dgm:pt>
    <dgm:pt modelId="{A62261B9-E99B-4361-A045-BD5267A81DE5}" type="pres">
      <dgm:prSet presAssocID="{E86CC601-52A1-40FA-8272-FDDA89050C1B}" presName="node" presStyleLbl="node1" presStyleIdx="1" presStyleCnt="6">
        <dgm:presLayoutVars>
          <dgm:bulletEnabled val="1"/>
        </dgm:presLayoutVars>
      </dgm:prSet>
      <dgm:spPr/>
    </dgm:pt>
    <dgm:pt modelId="{FD5A1A12-01DE-481E-8436-F01E902D51CF}" type="pres">
      <dgm:prSet presAssocID="{E535A930-3299-41BC-8F61-D40926B4805C}" presName="sibTrans" presStyleCnt="0"/>
      <dgm:spPr/>
    </dgm:pt>
    <dgm:pt modelId="{01BA7177-713A-492E-9041-636C7746E0CE}" type="pres">
      <dgm:prSet presAssocID="{B5E31135-D109-4E08-BE2A-85D85F35B08F}" presName="node" presStyleLbl="node1" presStyleIdx="2" presStyleCnt="6">
        <dgm:presLayoutVars>
          <dgm:bulletEnabled val="1"/>
        </dgm:presLayoutVars>
      </dgm:prSet>
      <dgm:spPr/>
    </dgm:pt>
    <dgm:pt modelId="{0CA6022F-92DF-4A04-A099-EC1A55208FC4}" type="pres">
      <dgm:prSet presAssocID="{F06976FD-C52D-4EEF-8A3D-8DE85A3D02B4}" presName="sibTrans" presStyleCnt="0"/>
      <dgm:spPr/>
    </dgm:pt>
    <dgm:pt modelId="{7CF10F72-EAB2-41E5-89B3-855B67BE0C29}" type="pres">
      <dgm:prSet presAssocID="{43DFB580-83A2-414E-B1AC-19ECAD2B821F}" presName="node" presStyleLbl="node1" presStyleIdx="3" presStyleCnt="6">
        <dgm:presLayoutVars>
          <dgm:bulletEnabled val="1"/>
        </dgm:presLayoutVars>
      </dgm:prSet>
      <dgm:spPr/>
    </dgm:pt>
    <dgm:pt modelId="{55A6C49D-2F59-44D0-B601-790FE1D44F6F}" type="pres">
      <dgm:prSet presAssocID="{ED33706F-1421-4651-8BF7-51ECDA690B5A}" presName="sibTrans" presStyleCnt="0"/>
      <dgm:spPr/>
    </dgm:pt>
    <dgm:pt modelId="{1AB87FED-D03B-4019-91E0-0F4F81A2E148}" type="pres">
      <dgm:prSet presAssocID="{B6121998-3FE3-4B97-9187-727AE4C6EC53}" presName="node" presStyleLbl="node1" presStyleIdx="4" presStyleCnt="6">
        <dgm:presLayoutVars>
          <dgm:bulletEnabled val="1"/>
        </dgm:presLayoutVars>
      </dgm:prSet>
      <dgm:spPr/>
    </dgm:pt>
    <dgm:pt modelId="{C3209CA4-7175-4E57-9C90-025B07938E9F}" type="pres">
      <dgm:prSet presAssocID="{94DFD312-B386-47DB-AC2B-49A39B68D946}" presName="sibTrans" presStyleCnt="0"/>
      <dgm:spPr/>
    </dgm:pt>
    <dgm:pt modelId="{A25C0EFD-7832-4C11-A286-C80DF204DD47}" type="pres">
      <dgm:prSet presAssocID="{14DA0BC7-238D-47FE-807A-D1BEA71A90B3}" presName="node" presStyleLbl="node1" presStyleIdx="5" presStyleCnt="6">
        <dgm:presLayoutVars>
          <dgm:bulletEnabled val="1"/>
        </dgm:presLayoutVars>
      </dgm:prSet>
      <dgm:spPr/>
    </dgm:pt>
  </dgm:ptLst>
  <dgm:cxnLst>
    <dgm:cxn modelId="{030C7915-A33E-4943-A7C6-70073D0E859A}" type="presOf" srcId="{43DFB580-83A2-414E-B1AC-19ECAD2B821F}" destId="{7CF10F72-EAB2-41E5-89B3-855B67BE0C29}" srcOrd="0" destOrd="0" presId="urn:microsoft.com/office/officeart/2005/8/layout/default"/>
    <dgm:cxn modelId="{10CB6A33-E41F-4A57-9B9E-8F9886E65B6B}" srcId="{B50570F0-B8FA-4173-BB3D-C1E4DE6BB9C9}" destId="{B6121998-3FE3-4B97-9187-727AE4C6EC53}" srcOrd="4" destOrd="0" parTransId="{B7E450D1-6E64-4371-9E5F-B52B0326276E}" sibTransId="{94DFD312-B386-47DB-AC2B-49A39B68D946}"/>
    <dgm:cxn modelId="{10154735-28C8-435F-AF99-FA3408542C86}" type="presOf" srcId="{F6306772-9D62-4665-B815-6059B99CC8A9}" destId="{A1833D00-8B71-4BCE-B130-E2A54D5E8BAE}" srcOrd="0" destOrd="0" presId="urn:microsoft.com/office/officeart/2005/8/layout/default"/>
    <dgm:cxn modelId="{2653F975-FDFC-4F5E-9C66-6E3F15ED9CCF}" srcId="{B50570F0-B8FA-4173-BB3D-C1E4DE6BB9C9}" destId="{B5E31135-D109-4E08-BE2A-85D85F35B08F}" srcOrd="2" destOrd="0" parTransId="{C6E3788B-C4C4-4CE9-878C-7EC07764FFF5}" sibTransId="{F06976FD-C52D-4EEF-8A3D-8DE85A3D02B4}"/>
    <dgm:cxn modelId="{CCA97F76-A668-4F4E-A5E4-986961EE4E38}" type="presOf" srcId="{B6121998-3FE3-4B97-9187-727AE4C6EC53}" destId="{1AB87FED-D03B-4019-91E0-0F4F81A2E148}" srcOrd="0" destOrd="0" presId="urn:microsoft.com/office/officeart/2005/8/layout/default"/>
    <dgm:cxn modelId="{34643C8F-371F-458B-AB21-654D11E47F9B}" srcId="{B50570F0-B8FA-4173-BB3D-C1E4DE6BB9C9}" destId="{43DFB580-83A2-414E-B1AC-19ECAD2B821F}" srcOrd="3" destOrd="0" parTransId="{9C2BF0E3-3AF3-485E-A4B9-8EF2139AFE6E}" sibTransId="{ED33706F-1421-4651-8BF7-51ECDA690B5A}"/>
    <dgm:cxn modelId="{22965791-62AF-41D5-B274-A83A9D574A04}" type="presOf" srcId="{B50570F0-B8FA-4173-BB3D-C1E4DE6BB9C9}" destId="{BFD3330C-8886-4136-8D82-9669A4E7C213}" srcOrd="0" destOrd="0" presId="urn:microsoft.com/office/officeart/2005/8/layout/default"/>
    <dgm:cxn modelId="{E4961D99-81C1-4A30-B51F-6C292D92AA7F}" type="presOf" srcId="{14DA0BC7-238D-47FE-807A-D1BEA71A90B3}" destId="{A25C0EFD-7832-4C11-A286-C80DF204DD47}" srcOrd="0" destOrd="0" presId="urn:microsoft.com/office/officeart/2005/8/layout/default"/>
    <dgm:cxn modelId="{B74C46B9-9E17-42C4-AF0E-3634484CFA4A}" srcId="{B50570F0-B8FA-4173-BB3D-C1E4DE6BB9C9}" destId="{14DA0BC7-238D-47FE-807A-D1BEA71A90B3}" srcOrd="5" destOrd="0" parTransId="{31DAB17E-9976-432B-AC4B-BD58F49E83AA}" sibTransId="{97682E26-D70A-4D39-8EF6-0D309482BB29}"/>
    <dgm:cxn modelId="{D1017EC7-63B3-4CD0-B89A-835A005E7505}" srcId="{B50570F0-B8FA-4173-BB3D-C1E4DE6BB9C9}" destId="{E86CC601-52A1-40FA-8272-FDDA89050C1B}" srcOrd="1" destOrd="0" parTransId="{FC730606-3F83-4C5C-99F8-850A0600200C}" sibTransId="{E535A930-3299-41BC-8F61-D40926B4805C}"/>
    <dgm:cxn modelId="{C97389F5-4C1B-44F7-B717-ACD4626C0428}" type="presOf" srcId="{E86CC601-52A1-40FA-8272-FDDA89050C1B}" destId="{A62261B9-E99B-4361-A045-BD5267A81DE5}" srcOrd="0" destOrd="0" presId="urn:microsoft.com/office/officeart/2005/8/layout/default"/>
    <dgm:cxn modelId="{7A5947F8-BBDC-4231-BAA2-0F83FD09FDFF}" srcId="{B50570F0-B8FA-4173-BB3D-C1E4DE6BB9C9}" destId="{F6306772-9D62-4665-B815-6059B99CC8A9}" srcOrd="0" destOrd="0" parTransId="{A3D79EF8-60B8-40A3-A155-C7B1678EA0AB}" sibTransId="{29F1E081-4D3A-485D-A979-9A2769E8AD92}"/>
    <dgm:cxn modelId="{F6A054FC-A755-4A52-A0AF-C9ECC3633D16}" type="presOf" srcId="{B5E31135-D109-4E08-BE2A-85D85F35B08F}" destId="{01BA7177-713A-492E-9041-636C7746E0CE}" srcOrd="0" destOrd="0" presId="urn:microsoft.com/office/officeart/2005/8/layout/default"/>
    <dgm:cxn modelId="{7B34D1BB-331C-4CA9-A315-06C8BFAA23CD}" type="presParOf" srcId="{BFD3330C-8886-4136-8D82-9669A4E7C213}" destId="{A1833D00-8B71-4BCE-B130-E2A54D5E8BAE}" srcOrd="0" destOrd="0" presId="urn:microsoft.com/office/officeart/2005/8/layout/default"/>
    <dgm:cxn modelId="{57F6821C-51CA-4040-A6A9-12B67F37E697}" type="presParOf" srcId="{BFD3330C-8886-4136-8D82-9669A4E7C213}" destId="{DBD9C757-19CA-4AEE-A856-C8131465186F}" srcOrd="1" destOrd="0" presId="urn:microsoft.com/office/officeart/2005/8/layout/default"/>
    <dgm:cxn modelId="{D83CD73B-240A-4798-BB59-EDDD8AE1C78F}" type="presParOf" srcId="{BFD3330C-8886-4136-8D82-9669A4E7C213}" destId="{A62261B9-E99B-4361-A045-BD5267A81DE5}" srcOrd="2" destOrd="0" presId="urn:microsoft.com/office/officeart/2005/8/layout/default"/>
    <dgm:cxn modelId="{A23E7A27-0E59-4270-8FBC-624E5786BC4C}" type="presParOf" srcId="{BFD3330C-8886-4136-8D82-9669A4E7C213}" destId="{FD5A1A12-01DE-481E-8436-F01E902D51CF}" srcOrd="3" destOrd="0" presId="urn:microsoft.com/office/officeart/2005/8/layout/default"/>
    <dgm:cxn modelId="{6D393475-C3F2-48B1-AD1D-174EC9FF7718}" type="presParOf" srcId="{BFD3330C-8886-4136-8D82-9669A4E7C213}" destId="{01BA7177-713A-492E-9041-636C7746E0CE}" srcOrd="4" destOrd="0" presId="urn:microsoft.com/office/officeart/2005/8/layout/default"/>
    <dgm:cxn modelId="{3A6768CF-A6BB-48D9-8B43-3BE2E52C79AA}" type="presParOf" srcId="{BFD3330C-8886-4136-8D82-9669A4E7C213}" destId="{0CA6022F-92DF-4A04-A099-EC1A55208FC4}" srcOrd="5" destOrd="0" presId="urn:microsoft.com/office/officeart/2005/8/layout/default"/>
    <dgm:cxn modelId="{1DB100B7-B143-4707-9814-D4E5819DFA18}" type="presParOf" srcId="{BFD3330C-8886-4136-8D82-9669A4E7C213}" destId="{7CF10F72-EAB2-41E5-89B3-855B67BE0C29}" srcOrd="6" destOrd="0" presId="urn:microsoft.com/office/officeart/2005/8/layout/default"/>
    <dgm:cxn modelId="{F5F4FA17-DAF8-49D0-85A9-23B959473E2B}" type="presParOf" srcId="{BFD3330C-8886-4136-8D82-9669A4E7C213}" destId="{55A6C49D-2F59-44D0-B601-790FE1D44F6F}" srcOrd="7" destOrd="0" presId="urn:microsoft.com/office/officeart/2005/8/layout/default"/>
    <dgm:cxn modelId="{7A0205C1-7E10-47E0-99F7-E11478975EA9}" type="presParOf" srcId="{BFD3330C-8886-4136-8D82-9669A4E7C213}" destId="{1AB87FED-D03B-4019-91E0-0F4F81A2E148}" srcOrd="8" destOrd="0" presId="urn:microsoft.com/office/officeart/2005/8/layout/default"/>
    <dgm:cxn modelId="{4045C6FA-C05E-4F8A-9600-962BCB0CED98}" type="presParOf" srcId="{BFD3330C-8886-4136-8D82-9669A4E7C213}" destId="{C3209CA4-7175-4E57-9C90-025B07938E9F}" srcOrd="9" destOrd="0" presId="urn:microsoft.com/office/officeart/2005/8/layout/default"/>
    <dgm:cxn modelId="{DEDBC5D5-E4DB-429F-9DD8-5942CE127AB5}" type="presParOf" srcId="{BFD3330C-8886-4136-8D82-9669A4E7C213}" destId="{A25C0EFD-7832-4C11-A286-C80DF204DD4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F731AF-A864-4C5A-86B4-D41CAFB54D80}"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D13653BE-BD0E-45A9-A5C0-E10A61E94119}">
      <dgm:prSet/>
      <dgm:spPr/>
      <dgm:t>
        <a:bodyPr/>
        <a:lstStyle/>
        <a:p>
          <a:r>
            <a:rPr lang="en-US" b="1"/>
            <a:t>Existing Fiber Optic Networks: </a:t>
          </a:r>
          <a:r>
            <a:rPr lang="en-US"/>
            <a:t>Armenia already has a well-developed telecom infrastructure, with multiple fiber optic lines connecting it to neighboring countries. These include connections to Georgia, which in turn links to European networks, and Iran, providing a gateway to the Middle East and South Asia.</a:t>
          </a:r>
        </a:p>
      </dgm:t>
    </dgm:pt>
    <dgm:pt modelId="{C0594EC9-DC52-451E-A7FD-B02FDB1485E6}" type="parTrans" cxnId="{1D9A6E34-0E00-41B7-8171-9E79B716C559}">
      <dgm:prSet/>
      <dgm:spPr/>
      <dgm:t>
        <a:bodyPr/>
        <a:lstStyle/>
        <a:p>
          <a:endParaRPr lang="en-US"/>
        </a:p>
      </dgm:t>
    </dgm:pt>
    <dgm:pt modelId="{08700AB1-470A-4B40-A97E-C9C3F3E836CB}" type="sibTrans" cxnId="{1D9A6E34-0E00-41B7-8171-9E79B716C559}">
      <dgm:prSet/>
      <dgm:spPr/>
      <dgm:t>
        <a:bodyPr/>
        <a:lstStyle/>
        <a:p>
          <a:endParaRPr lang="en-US"/>
        </a:p>
      </dgm:t>
    </dgm:pt>
    <dgm:pt modelId="{28F94204-C279-4A2F-90B0-9A2B2BE4F403}">
      <dgm:prSet/>
      <dgm:spPr/>
      <dgm:t>
        <a:bodyPr/>
        <a:lstStyle/>
        <a:p>
          <a:r>
            <a:rPr lang="en-US" b="1"/>
            <a:t>Bandwidth Capacity: </a:t>
          </a:r>
          <a:r>
            <a:rPr lang="en-US"/>
            <a:t>Armenia's current bandwidth capacity is substantial, with further potential for expansion. The country’s backbone network supports high-speed data transmission, which is crucial for international data traffic.</a:t>
          </a:r>
        </a:p>
      </dgm:t>
    </dgm:pt>
    <dgm:pt modelId="{9AE6C505-9B95-47F3-99A0-A0DBAFB130F5}" type="parTrans" cxnId="{1A9F8B6E-B90C-4D9F-B430-325931828AB8}">
      <dgm:prSet/>
      <dgm:spPr/>
      <dgm:t>
        <a:bodyPr/>
        <a:lstStyle/>
        <a:p>
          <a:endParaRPr lang="en-US"/>
        </a:p>
      </dgm:t>
    </dgm:pt>
    <dgm:pt modelId="{39E58107-53DF-4E95-B692-D87DF5BC9096}" type="sibTrans" cxnId="{1A9F8B6E-B90C-4D9F-B430-325931828AB8}">
      <dgm:prSet/>
      <dgm:spPr/>
      <dgm:t>
        <a:bodyPr/>
        <a:lstStyle/>
        <a:p>
          <a:endParaRPr lang="en-US"/>
        </a:p>
      </dgm:t>
    </dgm:pt>
    <dgm:pt modelId="{68D15658-06BE-42F1-9B46-2F9B5B495876}">
      <dgm:prSet/>
      <dgm:spPr/>
      <dgm:t>
        <a:bodyPr/>
        <a:lstStyle/>
        <a:p>
          <a:r>
            <a:rPr lang="en-US" b="1"/>
            <a:t>Armenia-Iran Fiber Optic Link: </a:t>
          </a:r>
          <a:r>
            <a:rPr lang="en-US"/>
            <a:t>The Armenia-Iran fiber optic link is a critical asset that not only enhances bilateral connectivity but also positions Armenia as a key player in the regional telecom landscape. This link provides an alternative route to bypass the more congested routes through Turkey and Azerbaijan.</a:t>
          </a:r>
          <a:r>
            <a:rPr lang="en-US" b="1"/>
            <a:t> </a:t>
          </a:r>
          <a:endParaRPr lang="en-US"/>
        </a:p>
      </dgm:t>
    </dgm:pt>
    <dgm:pt modelId="{09C7D7D7-4234-486A-9682-D0378CCE2CD6}" type="parTrans" cxnId="{D1FED019-6919-48A3-A397-200CA8461D8D}">
      <dgm:prSet/>
      <dgm:spPr/>
      <dgm:t>
        <a:bodyPr/>
        <a:lstStyle/>
        <a:p>
          <a:endParaRPr lang="en-US"/>
        </a:p>
      </dgm:t>
    </dgm:pt>
    <dgm:pt modelId="{A31988D4-5068-4629-973A-3DC6E4104ADD}" type="sibTrans" cxnId="{D1FED019-6919-48A3-A397-200CA8461D8D}">
      <dgm:prSet/>
      <dgm:spPr/>
      <dgm:t>
        <a:bodyPr/>
        <a:lstStyle/>
        <a:p>
          <a:endParaRPr lang="en-US"/>
        </a:p>
      </dgm:t>
    </dgm:pt>
    <dgm:pt modelId="{6CA5C7B9-83BF-4725-986D-54331ACFC70F}">
      <dgm:prSet/>
      <dgm:spPr/>
      <dgm:t>
        <a:bodyPr/>
        <a:lstStyle/>
        <a:p>
          <a:r>
            <a:rPr lang="en-US" b="1"/>
            <a:t>Modern Data Centers: </a:t>
          </a:r>
          <a:r>
            <a:rPr lang="en-US"/>
            <a:t>Armenia is home to several modern data centers, including OVIO’s Tier 3 data center, which offers reliable and secure hosting services. These facilities are vital for supporting international internet traffic and ensuring low latency for users across different regions.</a:t>
          </a:r>
        </a:p>
      </dgm:t>
    </dgm:pt>
    <dgm:pt modelId="{B71F4147-AB00-4D00-8493-7BAFD4C0FC90}" type="parTrans" cxnId="{88A41B1D-3B29-4907-8945-A399B15EB45A}">
      <dgm:prSet/>
      <dgm:spPr/>
      <dgm:t>
        <a:bodyPr/>
        <a:lstStyle/>
        <a:p>
          <a:endParaRPr lang="en-US"/>
        </a:p>
      </dgm:t>
    </dgm:pt>
    <dgm:pt modelId="{552B550C-7154-437F-AA43-7B073F906D46}" type="sibTrans" cxnId="{88A41B1D-3B29-4907-8945-A399B15EB45A}">
      <dgm:prSet/>
      <dgm:spPr/>
      <dgm:t>
        <a:bodyPr/>
        <a:lstStyle/>
        <a:p>
          <a:endParaRPr lang="en-US"/>
        </a:p>
      </dgm:t>
    </dgm:pt>
    <dgm:pt modelId="{06025BF4-E18B-46B6-B58A-88905B8BC368}">
      <dgm:prSet/>
      <dgm:spPr/>
      <dgm:t>
        <a:bodyPr/>
        <a:lstStyle/>
        <a:p>
          <a:r>
            <a:rPr lang="en-US" b="1"/>
            <a:t>Edge Computing: </a:t>
          </a:r>
          <a:r>
            <a:rPr lang="en-US"/>
            <a:t>Google Global Cache, Facebook Network Acceleration, Cloudflare, Tiktok, CDN77, Microsoft Connected Cache, NGENIX CDNS,  Gcore, and Rutube</a:t>
          </a:r>
        </a:p>
      </dgm:t>
    </dgm:pt>
    <dgm:pt modelId="{5CC64C55-C22A-40CE-B5F3-DB7FF030CFEC}" type="parTrans" cxnId="{720B6444-E375-4259-9C7D-6F1FC72275B0}">
      <dgm:prSet/>
      <dgm:spPr/>
      <dgm:t>
        <a:bodyPr/>
        <a:lstStyle/>
        <a:p>
          <a:endParaRPr lang="en-US"/>
        </a:p>
      </dgm:t>
    </dgm:pt>
    <dgm:pt modelId="{C9F72304-7100-419C-A892-31E369668A0A}" type="sibTrans" cxnId="{720B6444-E375-4259-9C7D-6F1FC72275B0}">
      <dgm:prSet/>
      <dgm:spPr/>
      <dgm:t>
        <a:bodyPr/>
        <a:lstStyle/>
        <a:p>
          <a:endParaRPr lang="en-US"/>
        </a:p>
      </dgm:t>
    </dgm:pt>
    <dgm:pt modelId="{7D4640B7-D551-4BB5-A885-6FE915F6D80F}" type="pres">
      <dgm:prSet presAssocID="{DCF731AF-A864-4C5A-86B4-D41CAFB54D80}" presName="diagram" presStyleCnt="0">
        <dgm:presLayoutVars>
          <dgm:dir/>
          <dgm:resizeHandles val="exact"/>
        </dgm:presLayoutVars>
      </dgm:prSet>
      <dgm:spPr/>
    </dgm:pt>
    <dgm:pt modelId="{1441BCB5-DB37-4200-B7AF-24E22574490E}" type="pres">
      <dgm:prSet presAssocID="{D13653BE-BD0E-45A9-A5C0-E10A61E94119}" presName="node" presStyleLbl="node1" presStyleIdx="0" presStyleCnt="5">
        <dgm:presLayoutVars>
          <dgm:bulletEnabled val="1"/>
        </dgm:presLayoutVars>
      </dgm:prSet>
      <dgm:spPr/>
    </dgm:pt>
    <dgm:pt modelId="{6380A73B-9290-47A9-A781-0ED51109EDBD}" type="pres">
      <dgm:prSet presAssocID="{08700AB1-470A-4B40-A97E-C9C3F3E836CB}" presName="sibTrans" presStyleLbl="sibTrans2D1" presStyleIdx="0" presStyleCnt="4"/>
      <dgm:spPr/>
    </dgm:pt>
    <dgm:pt modelId="{3BB918CE-D162-4DA6-8D80-F3F4B235826A}" type="pres">
      <dgm:prSet presAssocID="{08700AB1-470A-4B40-A97E-C9C3F3E836CB}" presName="connectorText" presStyleLbl="sibTrans2D1" presStyleIdx="0" presStyleCnt="4"/>
      <dgm:spPr/>
    </dgm:pt>
    <dgm:pt modelId="{51D4A045-FE96-4E2F-86D4-3257EFD3364C}" type="pres">
      <dgm:prSet presAssocID="{28F94204-C279-4A2F-90B0-9A2B2BE4F403}" presName="node" presStyleLbl="node1" presStyleIdx="1" presStyleCnt="5">
        <dgm:presLayoutVars>
          <dgm:bulletEnabled val="1"/>
        </dgm:presLayoutVars>
      </dgm:prSet>
      <dgm:spPr/>
    </dgm:pt>
    <dgm:pt modelId="{914C4D67-BA6B-479D-BDAB-20E1E17E4B3C}" type="pres">
      <dgm:prSet presAssocID="{39E58107-53DF-4E95-B692-D87DF5BC9096}" presName="sibTrans" presStyleLbl="sibTrans2D1" presStyleIdx="1" presStyleCnt="4"/>
      <dgm:spPr/>
    </dgm:pt>
    <dgm:pt modelId="{57ECFBC4-D07B-4FAD-904B-1FD5E3DE5086}" type="pres">
      <dgm:prSet presAssocID="{39E58107-53DF-4E95-B692-D87DF5BC9096}" presName="connectorText" presStyleLbl="sibTrans2D1" presStyleIdx="1" presStyleCnt="4"/>
      <dgm:spPr/>
    </dgm:pt>
    <dgm:pt modelId="{8BBFEEF3-C371-44CF-BEDE-F1D6E40DF158}" type="pres">
      <dgm:prSet presAssocID="{68D15658-06BE-42F1-9B46-2F9B5B495876}" presName="node" presStyleLbl="node1" presStyleIdx="2" presStyleCnt="5">
        <dgm:presLayoutVars>
          <dgm:bulletEnabled val="1"/>
        </dgm:presLayoutVars>
      </dgm:prSet>
      <dgm:spPr/>
    </dgm:pt>
    <dgm:pt modelId="{B4126025-7B8F-4370-8FB3-37856AC4724E}" type="pres">
      <dgm:prSet presAssocID="{A31988D4-5068-4629-973A-3DC6E4104ADD}" presName="sibTrans" presStyleLbl="sibTrans2D1" presStyleIdx="2" presStyleCnt="4"/>
      <dgm:spPr/>
    </dgm:pt>
    <dgm:pt modelId="{6594C77E-DC34-45F1-8E74-BE4EFFE18796}" type="pres">
      <dgm:prSet presAssocID="{A31988D4-5068-4629-973A-3DC6E4104ADD}" presName="connectorText" presStyleLbl="sibTrans2D1" presStyleIdx="2" presStyleCnt="4"/>
      <dgm:spPr/>
    </dgm:pt>
    <dgm:pt modelId="{F3324EF2-1E49-42FE-BEE6-82FC8BBD86C7}" type="pres">
      <dgm:prSet presAssocID="{6CA5C7B9-83BF-4725-986D-54331ACFC70F}" presName="node" presStyleLbl="node1" presStyleIdx="3" presStyleCnt="5">
        <dgm:presLayoutVars>
          <dgm:bulletEnabled val="1"/>
        </dgm:presLayoutVars>
      </dgm:prSet>
      <dgm:spPr/>
    </dgm:pt>
    <dgm:pt modelId="{01E21510-2597-4B71-8176-54AB18D3368F}" type="pres">
      <dgm:prSet presAssocID="{552B550C-7154-437F-AA43-7B073F906D46}" presName="sibTrans" presStyleLbl="sibTrans2D1" presStyleIdx="3" presStyleCnt="4"/>
      <dgm:spPr/>
    </dgm:pt>
    <dgm:pt modelId="{27A91006-14D4-43F5-914E-BEFF34A2BC86}" type="pres">
      <dgm:prSet presAssocID="{552B550C-7154-437F-AA43-7B073F906D46}" presName="connectorText" presStyleLbl="sibTrans2D1" presStyleIdx="3" presStyleCnt="4"/>
      <dgm:spPr/>
    </dgm:pt>
    <dgm:pt modelId="{45CAEFEB-9EDB-4C1D-B198-2A9FDF74EF2A}" type="pres">
      <dgm:prSet presAssocID="{06025BF4-E18B-46B6-B58A-88905B8BC368}" presName="node" presStyleLbl="node1" presStyleIdx="4" presStyleCnt="5">
        <dgm:presLayoutVars>
          <dgm:bulletEnabled val="1"/>
        </dgm:presLayoutVars>
      </dgm:prSet>
      <dgm:spPr/>
    </dgm:pt>
  </dgm:ptLst>
  <dgm:cxnLst>
    <dgm:cxn modelId="{2FDED616-7D54-47F9-AE47-0DD69E39CFC1}" type="presOf" srcId="{A31988D4-5068-4629-973A-3DC6E4104ADD}" destId="{B4126025-7B8F-4370-8FB3-37856AC4724E}" srcOrd="0" destOrd="0" presId="urn:microsoft.com/office/officeart/2005/8/layout/process5"/>
    <dgm:cxn modelId="{D1FED019-6919-48A3-A397-200CA8461D8D}" srcId="{DCF731AF-A864-4C5A-86B4-D41CAFB54D80}" destId="{68D15658-06BE-42F1-9B46-2F9B5B495876}" srcOrd="2" destOrd="0" parTransId="{09C7D7D7-4234-486A-9682-D0378CCE2CD6}" sibTransId="{A31988D4-5068-4629-973A-3DC6E4104ADD}"/>
    <dgm:cxn modelId="{88A41B1D-3B29-4907-8945-A399B15EB45A}" srcId="{DCF731AF-A864-4C5A-86B4-D41CAFB54D80}" destId="{6CA5C7B9-83BF-4725-986D-54331ACFC70F}" srcOrd="3" destOrd="0" parTransId="{B71F4147-AB00-4D00-8493-7BAFD4C0FC90}" sibTransId="{552B550C-7154-437F-AA43-7B073F906D46}"/>
    <dgm:cxn modelId="{511BA422-6ECC-4913-8A25-CBE7D8B11997}" type="presOf" srcId="{A31988D4-5068-4629-973A-3DC6E4104ADD}" destId="{6594C77E-DC34-45F1-8E74-BE4EFFE18796}" srcOrd="1" destOrd="0" presId="urn:microsoft.com/office/officeart/2005/8/layout/process5"/>
    <dgm:cxn modelId="{1D9A6E34-0E00-41B7-8171-9E79B716C559}" srcId="{DCF731AF-A864-4C5A-86B4-D41CAFB54D80}" destId="{D13653BE-BD0E-45A9-A5C0-E10A61E94119}" srcOrd="0" destOrd="0" parTransId="{C0594EC9-DC52-451E-A7FD-B02FDB1485E6}" sibTransId="{08700AB1-470A-4B40-A97E-C9C3F3E836CB}"/>
    <dgm:cxn modelId="{A6402764-D4F3-4B5E-BFD1-8E786F8038EE}" type="presOf" srcId="{552B550C-7154-437F-AA43-7B073F906D46}" destId="{01E21510-2597-4B71-8176-54AB18D3368F}" srcOrd="0" destOrd="0" presId="urn:microsoft.com/office/officeart/2005/8/layout/process5"/>
    <dgm:cxn modelId="{720B6444-E375-4259-9C7D-6F1FC72275B0}" srcId="{DCF731AF-A864-4C5A-86B4-D41CAFB54D80}" destId="{06025BF4-E18B-46B6-B58A-88905B8BC368}" srcOrd="4" destOrd="0" parTransId="{5CC64C55-C22A-40CE-B5F3-DB7FF030CFEC}" sibTransId="{C9F72304-7100-419C-A892-31E369668A0A}"/>
    <dgm:cxn modelId="{AAF68768-5ACF-4894-9B32-F75298B28A87}" type="presOf" srcId="{39E58107-53DF-4E95-B692-D87DF5BC9096}" destId="{914C4D67-BA6B-479D-BDAB-20E1E17E4B3C}" srcOrd="0" destOrd="0" presId="urn:microsoft.com/office/officeart/2005/8/layout/process5"/>
    <dgm:cxn modelId="{B6027D69-6F28-4428-8333-1D5CAD876156}" type="presOf" srcId="{28F94204-C279-4A2F-90B0-9A2B2BE4F403}" destId="{51D4A045-FE96-4E2F-86D4-3257EFD3364C}" srcOrd="0" destOrd="0" presId="urn:microsoft.com/office/officeart/2005/8/layout/process5"/>
    <dgm:cxn modelId="{B38A264D-DC28-4893-AF47-7B8C447AEC7D}" type="presOf" srcId="{D13653BE-BD0E-45A9-A5C0-E10A61E94119}" destId="{1441BCB5-DB37-4200-B7AF-24E22574490E}" srcOrd="0" destOrd="0" presId="urn:microsoft.com/office/officeart/2005/8/layout/process5"/>
    <dgm:cxn modelId="{59DE306E-1552-4109-B3CF-BCD5F60605D8}" type="presOf" srcId="{08700AB1-470A-4B40-A97E-C9C3F3E836CB}" destId="{6380A73B-9290-47A9-A781-0ED51109EDBD}" srcOrd="0" destOrd="0" presId="urn:microsoft.com/office/officeart/2005/8/layout/process5"/>
    <dgm:cxn modelId="{1A9F8B6E-B90C-4D9F-B430-325931828AB8}" srcId="{DCF731AF-A864-4C5A-86B4-D41CAFB54D80}" destId="{28F94204-C279-4A2F-90B0-9A2B2BE4F403}" srcOrd="1" destOrd="0" parTransId="{9AE6C505-9B95-47F3-99A0-A0DBAFB130F5}" sibTransId="{39E58107-53DF-4E95-B692-D87DF5BC9096}"/>
    <dgm:cxn modelId="{9FF45191-3245-469E-90E5-2AD30B0435F2}" type="presOf" srcId="{06025BF4-E18B-46B6-B58A-88905B8BC368}" destId="{45CAEFEB-9EDB-4C1D-B198-2A9FDF74EF2A}" srcOrd="0" destOrd="0" presId="urn:microsoft.com/office/officeart/2005/8/layout/process5"/>
    <dgm:cxn modelId="{EE9EEA92-01C5-43AF-9941-019B9854467E}" type="presOf" srcId="{DCF731AF-A864-4C5A-86B4-D41CAFB54D80}" destId="{7D4640B7-D551-4BB5-A885-6FE915F6D80F}" srcOrd="0" destOrd="0" presId="urn:microsoft.com/office/officeart/2005/8/layout/process5"/>
    <dgm:cxn modelId="{76F27F96-D901-4C5B-928A-8F76E3492391}" type="presOf" srcId="{552B550C-7154-437F-AA43-7B073F906D46}" destId="{27A91006-14D4-43F5-914E-BEFF34A2BC86}" srcOrd="1" destOrd="0" presId="urn:microsoft.com/office/officeart/2005/8/layout/process5"/>
    <dgm:cxn modelId="{D77D40A4-AB81-414A-84BB-45CD420963E6}" type="presOf" srcId="{08700AB1-470A-4B40-A97E-C9C3F3E836CB}" destId="{3BB918CE-D162-4DA6-8D80-F3F4B235826A}" srcOrd="1" destOrd="0" presId="urn:microsoft.com/office/officeart/2005/8/layout/process5"/>
    <dgm:cxn modelId="{292294C6-0BF2-41B5-A95A-20AA8A36F49E}" type="presOf" srcId="{6CA5C7B9-83BF-4725-986D-54331ACFC70F}" destId="{F3324EF2-1E49-42FE-BEE6-82FC8BBD86C7}" srcOrd="0" destOrd="0" presId="urn:microsoft.com/office/officeart/2005/8/layout/process5"/>
    <dgm:cxn modelId="{4F2415D4-7C6A-4ED9-B04E-4C97B70FF5F0}" type="presOf" srcId="{39E58107-53DF-4E95-B692-D87DF5BC9096}" destId="{57ECFBC4-D07B-4FAD-904B-1FD5E3DE5086}" srcOrd="1" destOrd="0" presId="urn:microsoft.com/office/officeart/2005/8/layout/process5"/>
    <dgm:cxn modelId="{9F10EAF2-906C-45C9-97D6-C66284DF4BDB}" type="presOf" srcId="{68D15658-06BE-42F1-9B46-2F9B5B495876}" destId="{8BBFEEF3-C371-44CF-BEDE-F1D6E40DF158}" srcOrd="0" destOrd="0" presId="urn:microsoft.com/office/officeart/2005/8/layout/process5"/>
    <dgm:cxn modelId="{58F55778-3954-44C1-88DA-0578C9923B5E}" type="presParOf" srcId="{7D4640B7-D551-4BB5-A885-6FE915F6D80F}" destId="{1441BCB5-DB37-4200-B7AF-24E22574490E}" srcOrd="0" destOrd="0" presId="urn:microsoft.com/office/officeart/2005/8/layout/process5"/>
    <dgm:cxn modelId="{8600E37C-3628-465E-8E09-4C5F936ED9C3}" type="presParOf" srcId="{7D4640B7-D551-4BB5-A885-6FE915F6D80F}" destId="{6380A73B-9290-47A9-A781-0ED51109EDBD}" srcOrd="1" destOrd="0" presId="urn:microsoft.com/office/officeart/2005/8/layout/process5"/>
    <dgm:cxn modelId="{3357F4AC-2A20-4636-9FE1-AEAEEEAA1C61}" type="presParOf" srcId="{6380A73B-9290-47A9-A781-0ED51109EDBD}" destId="{3BB918CE-D162-4DA6-8D80-F3F4B235826A}" srcOrd="0" destOrd="0" presId="urn:microsoft.com/office/officeart/2005/8/layout/process5"/>
    <dgm:cxn modelId="{859B0ED5-4A59-4100-8678-9BE81867E2AC}" type="presParOf" srcId="{7D4640B7-D551-4BB5-A885-6FE915F6D80F}" destId="{51D4A045-FE96-4E2F-86D4-3257EFD3364C}" srcOrd="2" destOrd="0" presId="urn:microsoft.com/office/officeart/2005/8/layout/process5"/>
    <dgm:cxn modelId="{787A7A76-C3BB-461F-8568-1AC652075625}" type="presParOf" srcId="{7D4640B7-D551-4BB5-A885-6FE915F6D80F}" destId="{914C4D67-BA6B-479D-BDAB-20E1E17E4B3C}" srcOrd="3" destOrd="0" presId="urn:microsoft.com/office/officeart/2005/8/layout/process5"/>
    <dgm:cxn modelId="{50FAF392-DF2C-4AE7-98BC-7C744CAD1190}" type="presParOf" srcId="{914C4D67-BA6B-479D-BDAB-20E1E17E4B3C}" destId="{57ECFBC4-D07B-4FAD-904B-1FD5E3DE5086}" srcOrd="0" destOrd="0" presId="urn:microsoft.com/office/officeart/2005/8/layout/process5"/>
    <dgm:cxn modelId="{410EEB6F-8250-45BB-A8B3-7165A0E2C218}" type="presParOf" srcId="{7D4640B7-D551-4BB5-A885-6FE915F6D80F}" destId="{8BBFEEF3-C371-44CF-BEDE-F1D6E40DF158}" srcOrd="4" destOrd="0" presId="urn:microsoft.com/office/officeart/2005/8/layout/process5"/>
    <dgm:cxn modelId="{04263A7B-9AF1-4F97-91CB-D33C30709E53}" type="presParOf" srcId="{7D4640B7-D551-4BB5-A885-6FE915F6D80F}" destId="{B4126025-7B8F-4370-8FB3-37856AC4724E}" srcOrd="5" destOrd="0" presId="urn:microsoft.com/office/officeart/2005/8/layout/process5"/>
    <dgm:cxn modelId="{80907AFC-4C33-4AE5-89E3-7624780EF088}" type="presParOf" srcId="{B4126025-7B8F-4370-8FB3-37856AC4724E}" destId="{6594C77E-DC34-45F1-8E74-BE4EFFE18796}" srcOrd="0" destOrd="0" presId="urn:microsoft.com/office/officeart/2005/8/layout/process5"/>
    <dgm:cxn modelId="{BFCAD320-2D85-426F-9122-00F4DBA8DF3D}" type="presParOf" srcId="{7D4640B7-D551-4BB5-A885-6FE915F6D80F}" destId="{F3324EF2-1E49-42FE-BEE6-82FC8BBD86C7}" srcOrd="6" destOrd="0" presId="urn:microsoft.com/office/officeart/2005/8/layout/process5"/>
    <dgm:cxn modelId="{BA653197-1AAB-49DF-AD37-329F85CAEE90}" type="presParOf" srcId="{7D4640B7-D551-4BB5-A885-6FE915F6D80F}" destId="{01E21510-2597-4B71-8176-54AB18D3368F}" srcOrd="7" destOrd="0" presId="urn:microsoft.com/office/officeart/2005/8/layout/process5"/>
    <dgm:cxn modelId="{7AD8AE3E-5056-43DC-993B-7DF15C4FE2DF}" type="presParOf" srcId="{01E21510-2597-4B71-8176-54AB18D3368F}" destId="{27A91006-14D4-43F5-914E-BEFF34A2BC86}" srcOrd="0" destOrd="0" presId="urn:microsoft.com/office/officeart/2005/8/layout/process5"/>
    <dgm:cxn modelId="{CE1FBB8A-1AC9-4D6A-87CE-B0543D97C592}" type="presParOf" srcId="{7D4640B7-D551-4BB5-A885-6FE915F6D80F}" destId="{45CAEFEB-9EDB-4C1D-B198-2A9FDF74EF2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D80717-5797-47A1-8181-051F27A05CC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CEF937B-391B-4320-B475-33D09BC88D99}">
      <dgm:prSet custT="1"/>
      <dgm:spPr/>
      <dgm:t>
        <a:bodyPr/>
        <a:lstStyle/>
        <a:p>
          <a:r>
            <a:rPr lang="en-US" sz="1400" b="1" dirty="0"/>
            <a:t>Stable Environment for Investment: </a:t>
          </a:r>
          <a:r>
            <a:rPr lang="en-US" sz="1400" dirty="0"/>
            <a:t>Despite regional challenges, Armenia has maintained a relatively stable political and economic environment, making it an attractive destination for foreign investment in infrastructure projects.</a:t>
          </a:r>
        </a:p>
      </dgm:t>
    </dgm:pt>
    <dgm:pt modelId="{F30590BA-BB6C-4E33-A674-C386BBC10FAE}" type="parTrans" cxnId="{74FC1F47-6446-4988-87EB-7E2D158CC219}">
      <dgm:prSet/>
      <dgm:spPr/>
      <dgm:t>
        <a:bodyPr/>
        <a:lstStyle/>
        <a:p>
          <a:endParaRPr lang="en-US"/>
        </a:p>
      </dgm:t>
    </dgm:pt>
    <dgm:pt modelId="{3EF37DD0-3DC9-4760-9532-04D8D7BC3AE4}" type="sibTrans" cxnId="{74FC1F47-6446-4988-87EB-7E2D158CC219}">
      <dgm:prSet/>
      <dgm:spPr/>
      <dgm:t>
        <a:bodyPr/>
        <a:lstStyle/>
        <a:p>
          <a:endParaRPr lang="en-US"/>
        </a:p>
      </dgm:t>
    </dgm:pt>
    <dgm:pt modelId="{951D0F36-F371-459D-93E4-8CC56EAB87C3}">
      <dgm:prSet custT="1"/>
      <dgm:spPr/>
      <dgm:t>
        <a:bodyPr/>
        <a:lstStyle/>
        <a:p>
          <a:r>
            <a:rPr lang="en-US" sz="1400" b="1" dirty="0"/>
            <a:t>Government Support: </a:t>
          </a:r>
          <a:r>
            <a:rPr lang="en-US" sz="1400" dirty="0"/>
            <a:t>The Armenian government has shown strong support for the ICT sector, with initiatives aimed at fostering innovation and improving the country’s digital infrastructure. This support is crucial for the successful implementation of large-scale projects like regional fiber optic networks.</a:t>
          </a:r>
        </a:p>
      </dgm:t>
    </dgm:pt>
    <dgm:pt modelId="{46C07322-D9D0-41F4-AAF9-CBF6AD20B0A0}" type="parTrans" cxnId="{F15F4835-442E-4E58-8757-1FD0BAB881F2}">
      <dgm:prSet/>
      <dgm:spPr/>
      <dgm:t>
        <a:bodyPr/>
        <a:lstStyle/>
        <a:p>
          <a:endParaRPr lang="en-US"/>
        </a:p>
      </dgm:t>
    </dgm:pt>
    <dgm:pt modelId="{28C53992-CFE5-4E8E-ABE0-545F156B2E28}" type="sibTrans" cxnId="{F15F4835-442E-4E58-8757-1FD0BAB881F2}">
      <dgm:prSet/>
      <dgm:spPr/>
      <dgm:t>
        <a:bodyPr/>
        <a:lstStyle/>
        <a:p>
          <a:endParaRPr lang="en-US"/>
        </a:p>
      </dgm:t>
    </dgm:pt>
    <dgm:pt modelId="{8950CFF3-3AD0-4C7A-A5C5-71EF804825BA}">
      <dgm:prSet custT="1"/>
      <dgm:spPr/>
      <dgm:t>
        <a:bodyPr/>
        <a:lstStyle/>
        <a:p>
          <a:r>
            <a:rPr lang="en-US" sz="1400" b="1" dirty="0"/>
            <a:t>Cost-Effective Operations: </a:t>
          </a:r>
          <a:r>
            <a:rPr lang="en-US" sz="1400" dirty="0"/>
            <a:t>Armenia offers a cost-effective environment for technology and infrastructure projects, with lower operational costs compared to neighboring countries. This economic advantage makes it a favorable location for companies looking to establish or expand their regional presence.</a:t>
          </a:r>
        </a:p>
      </dgm:t>
    </dgm:pt>
    <dgm:pt modelId="{5C25E8CF-2260-4B31-8A28-020EFD49B598}" type="parTrans" cxnId="{CA95E43A-5B46-4270-A240-EB5906A60B9E}">
      <dgm:prSet/>
      <dgm:spPr/>
      <dgm:t>
        <a:bodyPr/>
        <a:lstStyle/>
        <a:p>
          <a:endParaRPr lang="en-US"/>
        </a:p>
      </dgm:t>
    </dgm:pt>
    <dgm:pt modelId="{59675713-E7B2-4112-A528-B97C529CB3F2}" type="sibTrans" cxnId="{CA95E43A-5B46-4270-A240-EB5906A60B9E}">
      <dgm:prSet/>
      <dgm:spPr/>
      <dgm:t>
        <a:bodyPr/>
        <a:lstStyle/>
        <a:p>
          <a:endParaRPr lang="en-US"/>
        </a:p>
      </dgm:t>
    </dgm:pt>
    <dgm:pt modelId="{C88D28B8-FC7B-432D-9A86-9A04FEA3589A}">
      <dgm:prSet custT="1"/>
      <dgm:spPr/>
      <dgm:t>
        <a:bodyPr/>
        <a:lstStyle/>
        <a:p>
          <a:r>
            <a:rPr lang="en-US" sz="1400" b="1" dirty="0"/>
            <a:t>Skilled Workforce:</a:t>
          </a:r>
          <a:r>
            <a:rPr lang="en-US" sz="1400" dirty="0"/>
            <a:t> Armenia boasts a highly educated and skilled workforce, particularly in the fields of engineering and information technology, which is essential for maintaining and expanding the fiber optic network.</a:t>
          </a:r>
        </a:p>
      </dgm:t>
    </dgm:pt>
    <dgm:pt modelId="{E2B5CACD-A071-467F-83CE-AADD9ECE0ED2}" type="parTrans" cxnId="{037E52DE-8D34-4289-BB11-981BDEC7C90B}">
      <dgm:prSet/>
      <dgm:spPr/>
      <dgm:t>
        <a:bodyPr/>
        <a:lstStyle/>
        <a:p>
          <a:endParaRPr lang="en-US"/>
        </a:p>
      </dgm:t>
    </dgm:pt>
    <dgm:pt modelId="{FBF693A7-DFBA-4C88-9616-2E40D13AF233}" type="sibTrans" cxnId="{037E52DE-8D34-4289-BB11-981BDEC7C90B}">
      <dgm:prSet/>
      <dgm:spPr/>
      <dgm:t>
        <a:bodyPr/>
        <a:lstStyle/>
        <a:p>
          <a:endParaRPr lang="en-US"/>
        </a:p>
      </dgm:t>
    </dgm:pt>
    <dgm:pt modelId="{E95C545B-D3A6-4B3B-B25C-0BC58C47DC51}" type="pres">
      <dgm:prSet presAssocID="{57D80717-5797-47A1-8181-051F27A05CC8}" presName="matrix" presStyleCnt="0">
        <dgm:presLayoutVars>
          <dgm:chMax val="1"/>
          <dgm:dir/>
          <dgm:resizeHandles val="exact"/>
        </dgm:presLayoutVars>
      </dgm:prSet>
      <dgm:spPr/>
    </dgm:pt>
    <dgm:pt modelId="{405737D4-9694-4F07-9B77-7A0559ACC248}" type="pres">
      <dgm:prSet presAssocID="{57D80717-5797-47A1-8181-051F27A05CC8}" presName="diamond" presStyleLbl="bgShp" presStyleIdx="0" presStyleCnt="1" custScaleX="133603" custLinFactNeighborX="-515" custLinFactNeighborY="172"/>
      <dgm:spPr/>
    </dgm:pt>
    <dgm:pt modelId="{CF78C05E-612C-4553-8181-49D13C90CA89}" type="pres">
      <dgm:prSet presAssocID="{57D80717-5797-47A1-8181-051F27A05CC8}" presName="quad1" presStyleLbl="node1" presStyleIdx="0" presStyleCnt="4" custScaleX="185992" custScaleY="92996" custLinFactNeighborX="-39061" custLinFactNeighborY="-4618">
        <dgm:presLayoutVars>
          <dgm:chMax val="0"/>
          <dgm:chPref val="0"/>
          <dgm:bulletEnabled val="1"/>
        </dgm:presLayoutVars>
      </dgm:prSet>
      <dgm:spPr/>
    </dgm:pt>
    <dgm:pt modelId="{721B678B-F330-4E12-B91A-846705F747E9}" type="pres">
      <dgm:prSet presAssocID="{57D80717-5797-47A1-8181-051F27A05CC8}" presName="quad2" presStyleLbl="node1" presStyleIdx="1" presStyleCnt="4" custScaleX="185992" custScaleY="92996" custLinFactNeighborX="42710" custLinFactNeighborY="-4618">
        <dgm:presLayoutVars>
          <dgm:chMax val="0"/>
          <dgm:chPref val="0"/>
          <dgm:bulletEnabled val="1"/>
        </dgm:presLayoutVars>
      </dgm:prSet>
      <dgm:spPr/>
    </dgm:pt>
    <dgm:pt modelId="{22B72504-C058-4D71-A439-E3FF58F53666}" type="pres">
      <dgm:prSet presAssocID="{57D80717-5797-47A1-8181-051F27A05CC8}" presName="quad3" presStyleLbl="node1" presStyleIdx="2" presStyleCnt="4" custScaleX="185992" custScaleY="92996" custLinFactNeighborX="-41264" custLinFactNeighborY="11888">
        <dgm:presLayoutVars>
          <dgm:chMax val="0"/>
          <dgm:chPref val="0"/>
          <dgm:bulletEnabled val="1"/>
        </dgm:presLayoutVars>
      </dgm:prSet>
      <dgm:spPr/>
    </dgm:pt>
    <dgm:pt modelId="{CB337933-91EF-4835-82DE-6947785F8901}" type="pres">
      <dgm:prSet presAssocID="{57D80717-5797-47A1-8181-051F27A05CC8}" presName="quad4" presStyleLbl="node1" presStyleIdx="3" presStyleCnt="4" custScaleX="185992" custScaleY="92996" custLinFactNeighborX="41390" custLinFactNeighborY="10573">
        <dgm:presLayoutVars>
          <dgm:chMax val="0"/>
          <dgm:chPref val="0"/>
          <dgm:bulletEnabled val="1"/>
        </dgm:presLayoutVars>
      </dgm:prSet>
      <dgm:spPr/>
    </dgm:pt>
  </dgm:ptLst>
  <dgm:cxnLst>
    <dgm:cxn modelId="{F15F4835-442E-4E58-8757-1FD0BAB881F2}" srcId="{57D80717-5797-47A1-8181-051F27A05CC8}" destId="{951D0F36-F371-459D-93E4-8CC56EAB87C3}" srcOrd="1" destOrd="0" parTransId="{46C07322-D9D0-41F4-AAF9-CBF6AD20B0A0}" sibTransId="{28C53992-CFE5-4E8E-ABE0-545F156B2E28}"/>
    <dgm:cxn modelId="{CA95E43A-5B46-4270-A240-EB5906A60B9E}" srcId="{57D80717-5797-47A1-8181-051F27A05CC8}" destId="{8950CFF3-3AD0-4C7A-A5C5-71EF804825BA}" srcOrd="2" destOrd="0" parTransId="{5C25E8CF-2260-4B31-8A28-020EFD49B598}" sibTransId="{59675713-E7B2-4112-A528-B97C529CB3F2}"/>
    <dgm:cxn modelId="{74FC1F47-6446-4988-87EB-7E2D158CC219}" srcId="{57D80717-5797-47A1-8181-051F27A05CC8}" destId="{BCEF937B-391B-4320-B475-33D09BC88D99}" srcOrd="0" destOrd="0" parTransId="{F30590BA-BB6C-4E33-A674-C386BBC10FAE}" sibTransId="{3EF37DD0-3DC9-4760-9532-04D8D7BC3AE4}"/>
    <dgm:cxn modelId="{F777C882-D619-4E68-923F-D60F83A746A9}" type="presOf" srcId="{C88D28B8-FC7B-432D-9A86-9A04FEA3589A}" destId="{CB337933-91EF-4835-82DE-6947785F8901}" srcOrd="0" destOrd="0" presId="urn:microsoft.com/office/officeart/2005/8/layout/matrix3"/>
    <dgm:cxn modelId="{19051899-8E97-454A-A4AE-E4E22286DD08}" type="presOf" srcId="{BCEF937B-391B-4320-B475-33D09BC88D99}" destId="{CF78C05E-612C-4553-8181-49D13C90CA89}" srcOrd="0" destOrd="0" presId="urn:microsoft.com/office/officeart/2005/8/layout/matrix3"/>
    <dgm:cxn modelId="{98F5B69E-EBA1-480B-8593-5A2525A3945D}" type="presOf" srcId="{951D0F36-F371-459D-93E4-8CC56EAB87C3}" destId="{721B678B-F330-4E12-B91A-846705F747E9}" srcOrd="0" destOrd="0" presId="urn:microsoft.com/office/officeart/2005/8/layout/matrix3"/>
    <dgm:cxn modelId="{DF9716D4-06C2-4586-9DD5-BE2A79017B42}" type="presOf" srcId="{57D80717-5797-47A1-8181-051F27A05CC8}" destId="{E95C545B-D3A6-4B3B-B25C-0BC58C47DC51}" srcOrd="0" destOrd="0" presId="urn:microsoft.com/office/officeart/2005/8/layout/matrix3"/>
    <dgm:cxn modelId="{037E52DE-8D34-4289-BB11-981BDEC7C90B}" srcId="{57D80717-5797-47A1-8181-051F27A05CC8}" destId="{C88D28B8-FC7B-432D-9A86-9A04FEA3589A}" srcOrd="3" destOrd="0" parTransId="{E2B5CACD-A071-467F-83CE-AADD9ECE0ED2}" sibTransId="{FBF693A7-DFBA-4C88-9616-2E40D13AF233}"/>
    <dgm:cxn modelId="{50B061EC-C0EC-4C95-A050-54E3D39755A5}" type="presOf" srcId="{8950CFF3-3AD0-4C7A-A5C5-71EF804825BA}" destId="{22B72504-C058-4D71-A439-E3FF58F53666}" srcOrd="0" destOrd="0" presId="urn:microsoft.com/office/officeart/2005/8/layout/matrix3"/>
    <dgm:cxn modelId="{45E61662-B755-46BB-A16E-EEEE2DC6AC5A}" type="presParOf" srcId="{E95C545B-D3A6-4B3B-B25C-0BC58C47DC51}" destId="{405737D4-9694-4F07-9B77-7A0559ACC248}" srcOrd="0" destOrd="0" presId="urn:microsoft.com/office/officeart/2005/8/layout/matrix3"/>
    <dgm:cxn modelId="{9E7BEA7C-6339-4026-A5C9-58F1F4DF4DCB}" type="presParOf" srcId="{E95C545B-D3A6-4B3B-B25C-0BC58C47DC51}" destId="{CF78C05E-612C-4553-8181-49D13C90CA89}" srcOrd="1" destOrd="0" presId="urn:microsoft.com/office/officeart/2005/8/layout/matrix3"/>
    <dgm:cxn modelId="{79144EC9-802A-4C56-BC54-DD6882B921D7}" type="presParOf" srcId="{E95C545B-D3A6-4B3B-B25C-0BC58C47DC51}" destId="{721B678B-F330-4E12-B91A-846705F747E9}" srcOrd="2" destOrd="0" presId="urn:microsoft.com/office/officeart/2005/8/layout/matrix3"/>
    <dgm:cxn modelId="{92C0FB59-0135-4089-B33B-9E3674598321}" type="presParOf" srcId="{E95C545B-D3A6-4B3B-B25C-0BC58C47DC51}" destId="{22B72504-C058-4D71-A439-E3FF58F53666}" srcOrd="3" destOrd="0" presId="urn:microsoft.com/office/officeart/2005/8/layout/matrix3"/>
    <dgm:cxn modelId="{A637DF61-BCDE-4CB1-BF7C-988A7ABD92FB}" type="presParOf" srcId="{E95C545B-D3A6-4B3B-B25C-0BC58C47DC51}" destId="{CB337933-91EF-4835-82DE-6947785F890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33D00-8B71-4BCE-B130-E2A54D5E8BAE}">
      <dsp:nvSpPr>
        <dsp:cNvPr id="0" name=""/>
        <dsp:cNvSpPr/>
      </dsp:nvSpPr>
      <dsp:spPr>
        <a:xfrm>
          <a:off x="0" y="579282"/>
          <a:ext cx="3375421" cy="20252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Economic Growth: </a:t>
          </a:r>
          <a:r>
            <a:rPr lang="en-US" sz="2000" kern="1200"/>
            <a:t>Digital connectivity fuels innovation, entrepreneurship, and e-commerce, boosting economic growth and job creation.</a:t>
          </a:r>
        </a:p>
      </dsp:txBody>
      <dsp:txXfrm>
        <a:off x="0" y="579282"/>
        <a:ext cx="3375421" cy="2025253"/>
      </dsp:txXfrm>
    </dsp:sp>
    <dsp:sp modelId="{A62261B9-E99B-4361-A045-BD5267A81DE5}">
      <dsp:nvSpPr>
        <dsp:cNvPr id="0" name=""/>
        <dsp:cNvSpPr/>
      </dsp:nvSpPr>
      <dsp:spPr>
        <a:xfrm>
          <a:off x="3712964" y="579282"/>
          <a:ext cx="3375421" cy="20252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Education and Healthcare: </a:t>
          </a:r>
          <a:r>
            <a:rPr lang="en-US" sz="2000" kern="1200"/>
            <a:t>Online learning platforms and telemedicine expand access to quality education and healthcare, especially in remote areas.</a:t>
          </a:r>
        </a:p>
      </dsp:txBody>
      <dsp:txXfrm>
        <a:off x="3712964" y="579282"/>
        <a:ext cx="3375421" cy="2025253"/>
      </dsp:txXfrm>
    </dsp:sp>
    <dsp:sp modelId="{01BA7177-713A-492E-9041-636C7746E0CE}">
      <dsp:nvSpPr>
        <dsp:cNvPr id="0" name=""/>
        <dsp:cNvSpPr/>
      </dsp:nvSpPr>
      <dsp:spPr>
        <a:xfrm>
          <a:off x="7425928" y="579282"/>
          <a:ext cx="3375421" cy="20252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Government Efficiency: </a:t>
          </a:r>
          <a:r>
            <a:rPr lang="en-US" sz="2000" kern="1200"/>
            <a:t>Digital services improve government efficiency, transparency, and citizen engagement.</a:t>
          </a:r>
        </a:p>
      </dsp:txBody>
      <dsp:txXfrm>
        <a:off x="7425928" y="579282"/>
        <a:ext cx="3375421" cy="2025253"/>
      </dsp:txXfrm>
    </dsp:sp>
    <dsp:sp modelId="{7CF10F72-EAB2-41E5-89B3-855B67BE0C29}">
      <dsp:nvSpPr>
        <dsp:cNvPr id="0" name=""/>
        <dsp:cNvSpPr/>
      </dsp:nvSpPr>
      <dsp:spPr>
        <a:xfrm>
          <a:off x="0" y="2942078"/>
          <a:ext cx="3375421" cy="20252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Global Competitiveness: </a:t>
          </a:r>
          <a:r>
            <a:rPr lang="en-US" sz="2000" kern="1200"/>
            <a:t>A strong digital infrastructure attracts foreign investment and positions a nation as a leader in the global economy.</a:t>
          </a:r>
        </a:p>
      </dsp:txBody>
      <dsp:txXfrm>
        <a:off x="0" y="2942078"/>
        <a:ext cx="3375421" cy="2025253"/>
      </dsp:txXfrm>
    </dsp:sp>
    <dsp:sp modelId="{1AB87FED-D03B-4019-91E0-0F4F81A2E148}">
      <dsp:nvSpPr>
        <dsp:cNvPr id="0" name=""/>
        <dsp:cNvSpPr/>
      </dsp:nvSpPr>
      <dsp:spPr>
        <a:xfrm>
          <a:off x="3712964" y="2942078"/>
          <a:ext cx="3375421" cy="20252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Social Inclusion: </a:t>
          </a:r>
          <a:r>
            <a:rPr lang="en-US" sz="2000" kern="1200"/>
            <a:t>Digital connectivity empowers marginalized communities and bridges the digital divide. </a:t>
          </a:r>
        </a:p>
      </dsp:txBody>
      <dsp:txXfrm>
        <a:off x="3712964" y="2942078"/>
        <a:ext cx="3375421" cy="2025253"/>
      </dsp:txXfrm>
    </dsp:sp>
    <dsp:sp modelId="{A25C0EFD-7832-4C11-A286-C80DF204DD47}">
      <dsp:nvSpPr>
        <dsp:cNvPr id="0" name=""/>
        <dsp:cNvSpPr/>
      </dsp:nvSpPr>
      <dsp:spPr>
        <a:xfrm>
          <a:off x="7425928" y="2942078"/>
          <a:ext cx="3375421" cy="202525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Crisis Management: </a:t>
          </a:r>
          <a:r>
            <a:rPr lang="en-US" sz="2000" kern="1200"/>
            <a:t>Reliable communication networks are vital for disaster response and recovery. </a:t>
          </a:r>
        </a:p>
      </dsp:txBody>
      <dsp:txXfrm>
        <a:off x="7425928" y="2942078"/>
        <a:ext cx="3375421" cy="2025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1BCB5-DB37-4200-B7AF-24E22574490E}">
      <dsp:nvSpPr>
        <dsp:cNvPr id="0" name=""/>
        <dsp:cNvSpPr/>
      </dsp:nvSpPr>
      <dsp:spPr>
        <a:xfrm>
          <a:off x="9967" y="834978"/>
          <a:ext cx="2979210" cy="17875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Existing Fiber Optic Networks: </a:t>
          </a:r>
          <a:r>
            <a:rPr lang="en-US" sz="1200" kern="1200"/>
            <a:t>Armenia already has a well-developed telecom infrastructure, with multiple fiber optic lines connecting it to neighboring countries. These include connections to Georgia, which in turn links to European networks, and Iran, providing a gateway to the Middle East and South Asia.</a:t>
          </a:r>
        </a:p>
      </dsp:txBody>
      <dsp:txXfrm>
        <a:off x="62322" y="887333"/>
        <a:ext cx="2874500" cy="1682816"/>
      </dsp:txXfrm>
    </dsp:sp>
    <dsp:sp modelId="{6380A73B-9290-47A9-A781-0ED51109EDBD}">
      <dsp:nvSpPr>
        <dsp:cNvPr id="0" name=""/>
        <dsp:cNvSpPr/>
      </dsp:nvSpPr>
      <dsp:spPr>
        <a:xfrm>
          <a:off x="3251348" y="1359319"/>
          <a:ext cx="631592" cy="738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251348" y="1507088"/>
        <a:ext cx="442114" cy="443306"/>
      </dsp:txXfrm>
    </dsp:sp>
    <dsp:sp modelId="{51D4A045-FE96-4E2F-86D4-3257EFD3364C}">
      <dsp:nvSpPr>
        <dsp:cNvPr id="0" name=""/>
        <dsp:cNvSpPr/>
      </dsp:nvSpPr>
      <dsp:spPr>
        <a:xfrm>
          <a:off x="4180862" y="834978"/>
          <a:ext cx="2979210" cy="17875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Bandwidth Capacity: </a:t>
          </a:r>
          <a:r>
            <a:rPr lang="en-US" sz="1200" kern="1200"/>
            <a:t>Armenia's current bandwidth capacity is substantial, with further potential for expansion. The country’s backbone network supports high-speed data transmission, which is crucial for international data traffic.</a:t>
          </a:r>
        </a:p>
      </dsp:txBody>
      <dsp:txXfrm>
        <a:off x="4233217" y="887333"/>
        <a:ext cx="2874500" cy="1682816"/>
      </dsp:txXfrm>
    </dsp:sp>
    <dsp:sp modelId="{914C4D67-BA6B-479D-BDAB-20E1E17E4B3C}">
      <dsp:nvSpPr>
        <dsp:cNvPr id="0" name=""/>
        <dsp:cNvSpPr/>
      </dsp:nvSpPr>
      <dsp:spPr>
        <a:xfrm>
          <a:off x="7422243" y="1359319"/>
          <a:ext cx="631592" cy="738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422243" y="1507088"/>
        <a:ext cx="442114" cy="443306"/>
      </dsp:txXfrm>
    </dsp:sp>
    <dsp:sp modelId="{8BBFEEF3-C371-44CF-BEDE-F1D6E40DF158}">
      <dsp:nvSpPr>
        <dsp:cNvPr id="0" name=""/>
        <dsp:cNvSpPr/>
      </dsp:nvSpPr>
      <dsp:spPr>
        <a:xfrm>
          <a:off x="8351757" y="834978"/>
          <a:ext cx="2979210" cy="17875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Armenia-Iran Fiber Optic Link: </a:t>
          </a:r>
          <a:r>
            <a:rPr lang="en-US" sz="1200" kern="1200"/>
            <a:t>The Armenia-Iran fiber optic link is a critical asset that not only enhances bilateral connectivity but also positions Armenia as a key player in the regional telecom landscape. This link provides an alternative route to bypass the more congested routes through Turkey and Azerbaijan.</a:t>
          </a:r>
          <a:r>
            <a:rPr lang="en-US" sz="1200" b="1" kern="1200"/>
            <a:t> </a:t>
          </a:r>
          <a:endParaRPr lang="en-US" sz="1200" kern="1200"/>
        </a:p>
      </dsp:txBody>
      <dsp:txXfrm>
        <a:off x="8404112" y="887333"/>
        <a:ext cx="2874500" cy="1682816"/>
      </dsp:txXfrm>
    </dsp:sp>
    <dsp:sp modelId="{B4126025-7B8F-4370-8FB3-37856AC4724E}">
      <dsp:nvSpPr>
        <dsp:cNvPr id="0" name=""/>
        <dsp:cNvSpPr/>
      </dsp:nvSpPr>
      <dsp:spPr>
        <a:xfrm rot="5400000">
          <a:off x="9525566" y="2831049"/>
          <a:ext cx="631592" cy="738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9619709" y="2884675"/>
        <a:ext cx="443306" cy="442114"/>
      </dsp:txXfrm>
    </dsp:sp>
    <dsp:sp modelId="{F3324EF2-1E49-42FE-BEE6-82FC8BBD86C7}">
      <dsp:nvSpPr>
        <dsp:cNvPr id="0" name=""/>
        <dsp:cNvSpPr/>
      </dsp:nvSpPr>
      <dsp:spPr>
        <a:xfrm>
          <a:off x="8351757" y="3814189"/>
          <a:ext cx="2979210" cy="17875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Modern Data Centers: </a:t>
          </a:r>
          <a:r>
            <a:rPr lang="en-US" sz="1200" kern="1200"/>
            <a:t>Armenia is home to several modern data centers, including OVIO’s Tier 3 data center, which offers reliable and secure hosting services. These facilities are vital for supporting international internet traffic and ensuring low latency for users across different regions.</a:t>
          </a:r>
        </a:p>
      </dsp:txBody>
      <dsp:txXfrm>
        <a:off x="8404112" y="3866544"/>
        <a:ext cx="2874500" cy="1682816"/>
      </dsp:txXfrm>
    </dsp:sp>
    <dsp:sp modelId="{01E21510-2597-4B71-8176-54AB18D3368F}">
      <dsp:nvSpPr>
        <dsp:cNvPr id="0" name=""/>
        <dsp:cNvSpPr/>
      </dsp:nvSpPr>
      <dsp:spPr>
        <a:xfrm rot="10800000">
          <a:off x="7457994" y="4338530"/>
          <a:ext cx="631592" cy="738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7647472" y="4486299"/>
        <a:ext cx="442114" cy="443306"/>
      </dsp:txXfrm>
    </dsp:sp>
    <dsp:sp modelId="{45CAEFEB-9EDB-4C1D-B198-2A9FDF74EF2A}">
      <dsp:nvSpPr>
        <dsp:cNvPr id="0" name=""/>
        <dsp:cNvSpPr/>
      </dsp:nvSpPr>
      <dsp:spPr>
        <a:xfrm>
          <a:off x="4180862" y="3814189"/>
          <a:ext cx="2979210" cy="17875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Edge Computing: </a:t>
          </a:r>
          <a:r>
            <a:rPr lang="en-US" sz="1200" kern="1200"/>
            <a:t>Google Global Cache, Facebook Network Acceleration, Cloudflare, Tiktok, CDN77, Microsoft Connected Cache, NGENIX CDNS,  Gcore, and Rutube</a:t>
          </a:r>
        </a:p>
      </dsp:txBody>
      <dsp:txXfrm>
        <a:off x="4233217" y="3866544"/>
        <a:ext cx="2874500" cy="1682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737D4-9694-4F07-9B77-7A0559ACC248}">
      <dsp:nvSpPr>
        <dsp:cNvPr id="0" name=""/>
        <dsp:cNvSpPr/>
      </dsp:nvSpPr>
      <dsp:spPr>
        <a:xfrm>
          <a:off x="1666888" y="0"/>
          <a:ext cx="7410442" cy="554661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8C05E-612C-4553-8181-49D13C90CA89}">
      <dsp:nvSpPr>
        <dsp:cNvPr id="0" name=""/>
        <dsp:cNvSpPr/>
      </dsp:nvSpPr>
      <dsp:spPr>
        <a:xfrm>
          <a:off x="1379256" y="427032"/>
          <a:ext cx="4023340" cy="201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Stable Environment for Investment: </a:t>
          </a:r>
          <a:r>
            <a:rPr lang="en-US" sz="1400" kern="1200" dirty="0"/>
            <a:t>Despite regional challenges, Armenia has maintained a relatively stable political and economic environment, making it an attractive destination for foreign investment in infrastructure projects.</a:t>
          </a:r>
        </a:p>
      </dsp:txBody>
      <dsp:txXfrm>
        <a:off x="1477458" y="525234"/>
        <a:ext cx="3826936" cy="1815266"/>
      </dsp:txXfrm>
    </dsp:sp>
    <dsp:sp modelId="{721B678B-F330-4E12-B91A-846705F747E9}">
      <dsp:nvSpPr>
        <dsp:cNvPr id="0" name=""/>
        <dsp:cNvSpPr/>
      </dsp:nvSpPr>
      <dsp:spPr>
        <a:xfrm>
          <a:off x="5477687" y="427032"/>
          <a:ext cx="4023340" cy="201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Government Support: </a:t>
          </a:r>
          <a:r>
            <a:rPr lang="en-US" sz="1400" kern="1200" dirty="0"/>
            <a:t>The Armenian government has shown strong support for the ICT sector, with initiatives aimed at fostering innovation and improving the country’s digital infrastructure. This support is crucial for the successful implementation of large-scale projects like regional fiber optic networks.</a:t>
          </a:r>
        </a:p>
      </dsp:txBody>
      <dsp:txXfrm>
        <a:off x="5575889" y="525234"/>
        <a:ext cx="3826936" cy="1815266"/>
      </dsp:txXfrm>
    </dsp:sp>
    <dsp:sp modelId="{22B72504-C058-4D71-A439-E3FF58F53666}">
      <dsp:nvSpPr>
        <dsp:cNvPr id="0" name=""/>
        <dsp:cNvSpPr/>
      </dsp:nvSpPr>
      <dsp:spPr>
        <a:xfrm>
          <a:off x="1331601" y="3113664"/>
          <a:ext cx="4023340" cy="201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Cost-Effective Operations: </a:t>
          </a:r>
          <a:r>
            <a:rPr lang="en-US" sz="1400" kern="1200" dirty="0"/>
            <a:t>Armenia offers a cost-effective environment for technology and infrastructure projects, with lower operational costs compared to neighboring countries. This economic advantage makes it a favorable location for companies looking to establish or expand their regional presence.</a:t>
          </a:r>
        </a:p>
      </dsp:txBody>
      <dsp:txXfrm>
        <a:off x="1429803" y="3211866"/>
        <a:ext cx="3826936" cy="1815266"/>
      </dsp:txXfrm>
    </dsp:sp>
    <dsp:sp modelId="{CB337933-91EF-4835-82DE-6947785F8901}">
      <dsp:nvSpPr>
        <dsp:cNvPr id="0" name=""/>
        <dsp:cNvSpPr/>
      </dsp:nvSpPr>
      <dsp:spPr>
        <a:xfrm>
          <a:off x="5449133" y="3085219"/>
          <a:ext cx="4023340" cy="201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Skilled Workforce:</a:t>
          </a:r>
          <a:r>
            <a:rPr lang="en-US" sz="1400" kern="1200" dirty="0"/>
            <a:t> Armenia boasts a highly educated and skilled workforce, particularly in the fields of engineering and information technology, which is essential for maintaining and expanding the fiber optic network.</a:t>
          </a:r>
        </a:p>
      </dsp:txBody>
      <dsp:txXfrm>
        <a:off x="5547335" y="3183421"/>
        <a:ext cx="3826936" cy="18152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0E2EE-82EF-418B-B7BB-65492ED8FC60}" type="datetimeFigureOut">
              <a:rPr lang="en-GB" smtClean="0"/>
              <a:t>23/08/2024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1D34D-0E7C-4CC8-8BEE-F7462AE2D25F}" type="slidenum">
              <a:rPr lang="en-GB" smtClean="0"/>
              <a:t>‹#›</a:t>
            </a:fld>
            <a:endParaRPr lang="en-GB"/>
          </a:p>
        </p:txBody>
      </p:sp>
    </p:spTree>
    <p:extLst>
      <p:ext uri="{BB962C8B-B14F-4D97-AF65-F5344CB8AC3E}">
        <p14:creationId xmlns:p14="http://schemas.microsoft.com/office/powerpoint/2010/main" val="1052965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Segoe UI" panose="020B0502040204020203" pitchFamily="34" charset="0"/>
              </a:rPr>
              <a:t>South North FO Backbone interconnection point on the south border is near Agarak interconnected with TIC, which is extended to Georgia border interconnection points in </a:t>
            </a:r>
            <a:r>
              <a:rPr lang="en-US" b="0" i="0" dirty="0" err="1">
                <a:solidFill>
                  <a:srgbClr val="212121"/>
                </a:solidFill>
                <a:effectLst/>
                <a:highlight>
                  <a:srgbClr val="FFFFFF"/>
                </a:highlight>
                <a:latin typeface="Segoe UI" panose="020B0502040204020203" pitchFamily="34" charset="0"/>
              </a:rPr>
              <a:t>Bagratashen</a:t>
            </a:r>
            <a:r>
              <a:rPr lang="en-US" b="0" i="0" dirty="0">
                <a:solidFill>
                  <a:srgbClr val="212121"/>
                </a:solidFill>
                <a:effectLst/>
                <a:highlight>
                  <a:srgbClr val="FFFFFF"/>
                </a:highlight>
                <a:latin typeface="Segoe UI" panose="020B0502040204020203" pitchFamily="34" charset="0"/>
              </a:rPr>
              <a:t>/</a:t>
            </a:r>
            <a:r>
              <a:rPr lang="en-US" b="0" i="0" dirty="0" err="1">
                <a:solidFill>
                  <a:srgbClr val="212121"/>
                </a:solidFill>
                <a:effectLst/>
                <a:highlight>
                  <a:srgbClr val="FFFFFF"/>
                </a:highlight>
                <a:latin typeface="Segoe UI" panose="020B0502040204020203" pitchFamily="34" charset="0"/>
              </a:rPr>
              <a:t>Sadakhlo</a:t>
            </a:r>
            <a:r>
              <a:rPr lang="en-US" b="0" i="0" dirty="0">
                <a:solidFill>
                  <a:srgbClr val="212121"/>
                </a:solidFill>
                <a:effectLst/>
                <a:highlight>
                  <a:srgbClr val="FFFFFF"/>
                </a:highlight>
                <a:latin typeface="Segoe UI" panose="020B0502040204020203" pitchFamily="34" charset="0"/>
              </a:rPr>
              <a:t> or </a:t>
            </a:r>
            <a:r>
              <a:rPr lang="en-US" b="0" i="0" dirty="0" err="1">
                <a:solidFill>
                  <a:srgbClr val="212121"/>
                </a:solidFill>
                <a:effectLst/>
                <a:highlight>
                  <a:srgbClr val="FFFFFF"/>
                </a:highlight>
                <a:latin typeface="Segoe UI" panose="020B0502040204020203" pitchFamily="34" charset="0"/>
              </a:rPr>
              <a:t>Tashir</a:t>
            </a:r>
            <a:r>
              <a:rPr lang="en-US" b="0" i="0" dirty="0">
                <a:solidFill>
                  <a:srgbClr val="212121"/>
                </a:solidFill>
                <a:effectLst/>
                <a:highlight>
                  <a:srgbClr val="FFFFFF"/>
                </a:highlight>
                <a:latin typeface="Segoe UI" panose="020B0502040204020203" pitchFamily="34" charset="0"/>
              </a:rPr>
              <a:t>/</a:t>
            </a:r>
            <a:r>
              <a:rPr lang="en-US" b="0" i="0" dirty="0" err="1">
                <a:solidFill>
                  <a:srgbClr val="212121"/>
                </a:solidFill>
                <a:effectLst/>
                <a:highlight>
                  <a:srgbClr val="FFFFFF"/>
                </a:highlight>
                <a:latin typeface="Segoe UI" panose="020B0502040204020203" pitchFamily="34" charset="0"/>
              </a:rPr>
              <a:t>Gogavan</a:t>
            </a:r>
            <a:r>
              <a:rPr lang="en-US" b="0" i="0" dirty="0">
                <a:solidFill>
                  <a:srgbClr val="212121"/>
                </a:solidFill>
                <a:effectLst/>
                <a:highlight>
                  <a:srgbClr val="FFFFFF"/>
                </a:highlight>
                <a:latin typeface="Segoe UI" panose="020B0502040204020203" pitchFamily="34" charset="0"/>
              </a:rPr>
              <a:t> interconnected with FOPTNET, SILKNET and Caucasus Online. DWDM technology is in place with x100Gs. The whole path is fully redundant by FO rings. </a:t>
            </a:r>
            <a:endParaRPr lang="en-GB" dirty="0"/>
          </a:p>
        </p:txBody>
      </p:sp>
      <p:sp>
        <p:nvSpPr>
          <p:cNvPr id="4" name="Slide Number Placeholder 3"/>
          <p:cNvSpPr>
            <a:spLocks noGrp="1"/>
          </p:cNvSpPr>
          <p:nvPr>
            <p:ph type="sldNum" sz="quarter" idx="5"/>
          </p:nvPr>
        </p:nvSpPr>
        <p:spPr/>
        <p:txBody>
          <a:bodyPr/>
          <a:lstStyle/>
          <a:p>
            <a:fld id="{AF41D34D-0E7C-4CC8-8BEE-F7462AE2D25F}" type="slidenum">
              <a:rPr lang="en-GB" smtClean="0"/>
              <a:t>8</a:t>
            </a:fld>
            <a:endParaRPr lang="en-GB"/>
          </a:p>
        </p:txBody>
      </p:sp>
    </p:spTree>
    <p:extLst>
      <p:ext uri="{BB962C8B-B14F-4D97-AF65-F5344CB8AC3E}">
        <p14:creationId xmlns:p14="http://schemas.microsoft.com/office/powerpoint/2010/main" val="151891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58EE-5F12-9BA8-9B45-EB4751581B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991308-4F0A-B09C-E6F7-0F9D1CE3D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8FE593-964E-F599-7CE3-E599310DB057}"/>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5" name="Footer Placeholder 4">
            <a:extLst>
              <a:ext uri="{FF2B5EF4-FFF2-40B4-BE49-F238E27FC236}">
                <a16:creationId xmlns:a16="http://schemas.microsoft.com/office/drawing/2014/main" id="{032F5AA2-8452-FC61-55B0-2E7891C23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A86717-D2AD-79EF-B040-E09573C6CD03}"/>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124117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FA13-CC25-63EF-104C-1CA133C27E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3F7EB7-4BA3-F917-394A-D54B6EAA34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4FE849-248C-C733-B330-C9436ED0507B}"/>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5" name="Footer Placeholder 4">
            <a:extLst>
              <a:ext uri="{FF2B5EF4-FFF2-40B4-BE49-F238E27FC236}">
                <a16:creationId xmlns:a16="http://schemas.microsoft.com/office/drawing/2014/main" id="{39ACCBA3-DCE8-FFD2-E0F8-004A654EB2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683FAB-AB90-2502-961D-407774D0789F}"/>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9067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0C773-15C7-EF2A-C496-0EE0CD6049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A6BB9-746A-591E-3786-6A36D82C11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7F629E-EA48-AD47-1BAB-899593F87C82}"/>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5" name="Footer Placeholder 4">
            <a:extLst>
              <a:ext uri="{FF2B5EF4-FFF2-40B4-BE49-F238E27FC236}">
                <a16:creationId xmlns:a16="http://schemas.microsoft.com/office/drawing/2014/main" id="{F6D5CD74-4732-B56A-A13D-1809A66BCE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A2094-F789-EE51-9984-C0CEE2833761}"/>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91227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7A22-C107-EEF0-4DDB-99727D7ADB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DCEA6D-F033-2867-7E31-23474D98CD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6D78A-2374-06C1-28F9-DC7F7D008DAD}"/>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5" name="Footer Placeholder 4">
            <a:extLst>
              <a:ext uri="{FF2B5EF4-FFF2-40B4-BE49-F238E27FC236}">
                <a16:creationId xmlns:a16="http://schemas.microsoft.com/office/drawing/2014/main" id="{D242C4E7-71E5-3915-06D4-260D6F10A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AEFD4C-8B6B-6AF2-F669-D33E482CFC51}"/>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233664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7039-A875-1F68-8619-66BD5A2DB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FF6D84-537B-CE96-FB2E-2D499A1ECE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EE5FB-9D5C-ABA5-6E78-DFFAC4CE91C2}"/>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5" name="Footer Placeholder 4">
            <a:extLst>
              <a:ext uri="{FF2B5EF4-FFF2-40B4-BE49-F238E27FC236}">
                <a16:creationId xmlns:a16="http://schemas.microsoft.com/office/drawing/2014/main" id="{987248E6-AF83-290A-95DD-214A0CDB6E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9F3109-83E1-76E0-4099-AF4767423C9F}"/>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110856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D4D6-9980-2EEE-9A72-67D4F21D41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D5B8BD-9D97-D6EF-7BFE-A88B1F3508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5C2DF9-FF13-A339-0B94-53BD9E7C1E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8ED7D5-6D67-D69F-8A99-86CC5149EBEE}"/>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6" name="Footer Placeholder 5">
            <a:extLst>
              <a:ext uri="{FF2B5EF4-FFF2-40B4-BE49-F238E27FC236}">
                <a16:creationId xmlns:a16="http://schemas.microsoft.com/office/drawing/2014/main" id="{80DAECC3-DD59-517B-6925-7975FD679B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8379B0-1652-6DC8-93B9-7303B94523AA}"/>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118737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2ECF-0B1F-614A-FF3D-43BF8D7713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D549D7-B9B5-2857-B341-817BBFF39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44A351-9DB6-66FA-6B6A-90FAB2EAA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09F430-E73C-5D1D-6157-074F3FED02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85F15B-FA34-AFA4-05D2-57757830D8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53E4F3-6850-7400-477B-E49F6FAD8A4E}"/>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8" name="Footer Placeholder 7">
            <a:extLst>
              <a:ext uri="{FF2B5EF4-FFF2-40B4-BE49-F238E27FC236}">
                <a16:creationId xmlns:a16="http://schemas.microsoft.com/office/drawing/2014/main" id="{A7E66DCF-1109-0C98-E5BC-AC6531485E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0B2A31-38A1-2D20-7BC1-8E3DB3F0504E}"/>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280281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6A10-1473-60C4-20F8-21589ACF1F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9677A2-F33F-FA1A-E024-C254287CEA7B}"/>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4" name="Footer Placeholder 3">
            <a:extLst>
              <a:ext uri="{FF2B5EF4-FFF2-40B4-BE49-F238E27FC236}">
                <a16:creationId xmlns:a16="http://schemas.microsoft.com/office/drawing/2014/main" id="{976F7A41-378F-D7E1-2D03-92E7CCEB17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0191BB-5BC3-5172-5B72-9870DFBFAA20}"/>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153551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A848C5-CA4C-9472-B510-5FE34A6E872E}"/>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3" name="Footer Placeholder 2">
            <a:extLst>
              <a:ext uri="{FF2B5EF4-FFF2-40B4-BE49-F238E27FC236}">
                <a16:creationId xmlns:a16="http://schemas.microsoft.com/office/drawing/2014/main" id="{D1D868D2-C827-BB21-9D9D-4ACA926146A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3A568-48FE-2062-5C0C-8E0C41CE9FCF}"/>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105201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82F5-287F-0DC2-0208-E9F24C132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BC1C1B-D58F-0165-43D9-CDBE6F472E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54E1A9-C21A-C2C2-2092-C868698C1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A9F71-A3B3-F0C2-E58E-EDAEB0299A0A}"/>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6" name="Footer Placeholder 5">
            <a:extLst>
              <a:ext uri="{FF2B5EF4-FFF2-40B4-BE49-F238E27FC236}">
                <a16:creationId xmlns:a16="http://schemas.microsoft.com/office/drawing/2014/main" id="{B47782FA-E30F-282B-3D1C-D208B17210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13BAE-0613-41F3-18A4-D0A8B394EF47}"/>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33543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4082-3043-A149-75C3-B72C00539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6AAFE3-BEDE-FAD1-6CA5-31896601C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928D29-E2B5-5CD3-038C-1B25A3466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A0743-ADB1-CF92-6890-38F7276F7FF9}"/>
              </a:ext>
            </a:extLst>
          </p:cNvPr>
          <p:cNvSpPr>
            <a:spLocks noGrp="1"/>
          </p:cNvSpPr>
          <p:nvPr>
            <p:ph type="dt" sz="half" idx="10"/>
          </p:nvPr>
        </p:nvSpPr>
        <p:spPr/>
        <p:txBody>
          <a:bodyPr/>
          <a:lstStyle/>
          <a:p>
            <a:fld id="{20D47AAB-4DF7-46D6-B3F1-997D962408E6}" type="datetimeFigureOut">
              <a:rPr lang="en-GB" smtClean="0"/>
              <a:t>23/08/2024</a:t>
            </a:fld>
            <a:endParaRPr lang="en-GB"/>
          </a:p>
        </p:txBody>
      </p:sp>
      <p:sp>
        <p:nvSpPr>
          <p:cNvPr id="6" name="Footer Placeholder 5">
            <a:extLst>
              <a:ext uri="{FF2B5EF4-FFF2-40B4-BE49-F238E27FC236}">
                <a16:creationId xmlns:a16="http://schemas.microsoft.com/office/drawing/2014/main" id="{9196F24C-8F1D-BFD2-51D5-4E3321E3B4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CE5E54-10A4-492A-57A6-38F3685850D3}"/>
              </a:ext>
            </a:extLst>
          </p:cNvPr>
          <p:cNvSpPr>
            <a:spLocks noGrp="1"/>
          </p:cNvSpPr>
          <p:nvPr>
            <p:ph type="sldNum" sz="quarter" idx="12"/>
          </p:nvPr>
        </p:nvSpPr>
        <p:spPr/>
        <p:txBody>
          <a:bodyPr/>
          <a:lstStyle/>
          <a:p>
            <a:fld id="{CA016F7C-8739-47BB-B02E-68C36DC87B7B}" type="slidenum">
              <a:rPr lang="en-GB" smtClean="0"/>
              <a:t>‹#›</a:t>
            </a:fld>
            <a:endParaRPr lang="en-GB"/>
          </a:p>
        </p:txBody>
      </p:sp>
    </p:spTree>
    <p:extLst>
      <p:ext uri="{BB962C8B-B14F-4D97-AF65-F5344CB8AC3E}">
        <p14:creationId xmlns:p14="http://schemas.microsoft.com/office/powerpoint/2010/main" val="263111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CAB0D-6CAB-1A96-7F1B-360D98CF4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FD429C-4D07-BCD1-3D37-EAEEAA513F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5F877-3AEA-EBE1-9F2E-51F5D6757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D47AAB-4DF7-46D6-B3F1-997D962408E6}" type="datetimeFigureOut">
              <a:rPr lang="en-GB" smtClean="0"/>
              <a:t>23/08/2024</a:t>
            </a:fld>
            <a:endParaRPr lang="en-GB"/>
          </a:p>
        </p:txBody>
      </p:sp>
      <p:sp>
        <p:nvSpPr>
          <p:cNvPr id="5" name="Footer Placeholder 4">
            <a:extLst>
              <a:ext uri="{FF2B5EF4-FFF2-40B4-BE49-F238E27FC236}">
                <a16:creationId xmlns:a16="http://schemas.microsoft.com/office/drawing/2014/main" id="{C808CDA1-9640-85F1-58CA-CA7B716A7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FC06F31-3EAD-9EA9-D9D3-D41397D194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016F7C-8739-47BB-B02E-68C36DC87B7B}" type="slidenum">
              <a:rPr lang="en-GB" smtClean="0"/>
              <a:t>‹#›</a:t>
            </a:fld>
            <a:endParaRPr lang="en-GB"/>
          </a:p>
        </p:txBody>
      </p:sp>
    </p:spTree>
    <p:extLst>
      <p:ext uri="{BB962C8B-B14F-4D97-AF65-F5344CB8AC3E}">
        <p14:creationId xmlns:p14="http://schemas.microsoft.com/office/powerpoint/2010/main" val="3320695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BC6EF-9B04-43E6-D226-B507890A8E04}"/>
              </a:ext>
            </a:extLst>
          </p:cNvPr>
          <p:cNvSpPr>
            <a:spLocks noGrp="1"/>
          </p:cNvSpPr>
          <p:nvPr>
            <p:ph type="ctrTitle"/>
          </p:nvPr>
        </p:nvSpPr>
        <p:spPr>
          <a:xfrm>
            <a:off x="1179576" y="1261423"/>
            <a:ext cx="9829800" cy="1325880"/>
          </a:xfrm>
        </p:spPr>
        <p:txBody>
          <a:bodyPr vert="horz" lIns="91440" tIns="45720" rIns="91440" bIns="45720" rtlCol="0" anchor="b">
            <a:normAutofit fontScale="90000"/>
          </a:bodyPr>
          <a:lstStyle/>
          <a:p>
            <a:r>
              <a:rPr lang="en-US" sz="4900" b="1" kern="1200" dirty="0">
                <a:solidFill>
                  <a:schemeClr val="tx2"/>
                </a:solidFill>
                <a:latin typeface="+mj-lt"/>
                <a:ea typeface="+mj-ea"/>
                <a:cs typeface="+mj-cs"/>
              </a:rPr>
              <a:t>Bridging Regions: </a:t>
            </a:r>
            <a:br>
              <a:rPr lang="en-US" sz="3600" kern="1200" dirty="0">
                <a:solidFill>
                  <a:schemeClr val="tx2"/>
                </a:solidFill>
                <a:latin typeface="+mj-lt"/>
                <a:ea typeface="+mj-ea"/>
                <a:cs typeface="+mj-cs"/>
              </a:rPr>
            </a:br>
            <a:r>
              <a:rPr lang="en-US" sz="3600" kern="1200" dirty="0">
                <a:solidFill>
                  <a:schemeClr val="tx2"/>
                </a:solidFill>
                <a:latin typeface="+mj-lt"/>
                <a:ea typeface="+mj-ea"/>
                <a:cs typeface="+mj-cs"/>
              </a:rPr>
              <a:t>Caucasus Pathway to Global Connectivity for Central Asia</a:t>
            </a:r>
          </a:p>
        </p:txBody>
      </p:sp>
      <p:grpSp>
        <p:nvGrpSpPr>
          <p:cNvPr id="56" name="Group 55">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9" name="Freeform: Shape 18">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a:extLst>
              <a:ext uri="{FF2B5EF4-FFF2-40B4-BE49-F238E27FC236}">
                <a16:creationId xmlns:a16="http://schemas.microsoft.com/office/drawing/2014/main" id="{38A64A75-C1D4-2CA0-A851-7FA39C04EC4F}"/>
              </a:ext>
            </a:extLst>
          </p:cNvPr>
          <p:cNvSpPr>
            <a:spLocks noGrp="1"/>
          </p:cNvSpPr>
          <p:nvPr>
            <p:ph type="subTitle" idx="1"/>
          </p:nvPr>
        </p:nvSpPr>
        <p:spPr>
          <a:xfrm>
            <a:off x="804671" y="2827419"/>
            <a:ext cx="5567553" cy="3227626"/>
          </a:xfrm>
        </p:spPr>
        <p:txBody>
          <a:bodyPr vert="horz" lIns="91440" tIns="45720" rIns="91440" bIns="45720" rtlCol="0" anchor="ctr">
            <a:normAutofit/>
          </a:bodyPr>
          <a:lstStyle/>
          <a:p>
            <a:pPr algn="l"/>
            <a:r>
              <a:rPr lang="en-US" dirty="0">
                <a:solidFill>
                  <a:schemeClr val="tx2"/>
                </a:solidFill>
              </a:rPr>
              <a:t>Thomas Mazejian</a:t>
            </a:r>
          </a:p>
          <a:p>
            <a:pPr algn="l"/>
            <a:r>
              <a:rPr lang="en-US" dirty="0">
                <a:solidFill>
                  <a:schemeClr val="tx2"/>
                </a:solidFill>
              </a:rPr>
              <a:t>Principal Consultant @Wireless 20|20</a:t>
            </a:r>
          </a:p>
        </p:txBody>
      </p:sp>
      <p:grpSp>
        <p:nvGrpSpPr>
          <p:cNvPr id="59" name="Group 58">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5" name="Freeform: Shape 24">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logo with text and green circles&#10;&#10;Description automatically generated">
            <a:extLst>
              <a:ext uri="{FF2B5EF4-FFF2-40B4-BE49-F238E27FC236}">
                <a16:creationId xmlns:a16="http://schemas.microsoft.com/office/drawing/2014/main" id="{55D60A74-D188-2FE2-5C42-C4F08BC1F9E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1568" y="4419079"/>
            <a:ext cx="4954693" cy="2037443"/>
          </a:xfrm>
          <a:prstGeom prst="rect">
            <a:avLst/>
          </a:prstGeom>
        </p:spPr>
      </p:pic>
      <p:sp>
        <p:nvSpPr>
          <p:cNvPr id="9" name="TextBox 8">
            <a:extLst>
              <a:ext uri="{FF2B5EF4-FFF2-40B4-BE49-F238E27FC236}">
                <a16:creationId xmlns:a16="http://schemas.microsoft.com/office/drawing/2014/main" id="{29CFCB71-8080-22E7-086E-0F2950E580D1}"/>
              </a:ext>
            </a:extLst>
          </p:cNvPr>
          <p:cNvSpPr txBox="1"/>
          <p:nvPr/>
        </p:nvSpPr>
        <p:spPr>
          <a:xfrm>
            <a:off x="6372225" y="6147773"/>
            <a:ext cx="6096000" cy="369332"/>
          </a:xfrm>
          <a:prstGeom prst="rect">
            <a:avLst/>
          </a:prstGeom>
          <a:noFill/>
        </p:spPr>
        <p:txBody>
          <a:bodyPr wrap="square">
            <a:spAutoFit/>
          </a:bodyPr>
          <a:lstStyle/>
          <a:p>
            <a:pPr>
              <a:spcAft>
                <a:spcPts val="600"/>
              </a:spcAft>
            </a:pPr>
            <a:r>
              <a:rPr lang="en-GB" dirty="0"/>
              <a:t>https://wireless2020.com</a:t>
            </a:r>
          </a:p>
        </p:txBody>
      </p:sp>
      <p:pic>
        <p:nvPicPr>
          <p:cNvPr id="4" name="Picture 2" descr="Wireless 20|20: Securing Government Grants for Broadband Expansion">
            <a:extLst>
              <a:ext uri="{FF2B5EF4-FFF2-40B4-BE49-F238E27FC236}">
                <a16:creationId xmlns:a16="http://schemas.microsoft.com/office/drawing/2014/main" id="{4976DB0B-B081-D25C-D7BF-19A386733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6434" y="4613630"/>
            <a:ext cx="1186853" cy="171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0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838200" y="0"/>
            <a:ext cx="10515600" cy="1325563"/>
          </a:xfrm>
        </p:spPr>
        <p:txBody>
          <a:bodyPr/>
          <a:lstStyle/>
          <a:p>
            <a:r>
              <a:rPr lang="en-US" sz="3600" b="1" dirty="0">
                <a:solidFill>
                  <a:schemeClr val="tx2"/>
                </a:solidFill>
              </a:rPr>
              <a:t>Why Armenia: Technical Feasibilities</a:t>
            </a:r>
            <a:endParaRPr lang="en-GB" sz="3600" b="1" dirty="0">
              <a:solidFill>
                <a:schemeClr val="tx2"/>
              </a:solidFill>
            </a:endParaRPr>
          </a:p>
        </p:txBody>
      </p:sp>
      <p:graphicFrame>
        <p:nvGraphicFramePr>
          <p:cNvPr id="7" name="Content Placeholder 2">
            <a:extLst>
              <a:ext uri="{FF2B5EF4-FFF2-40B4-BE49-F238E27FC236}">
                <a16:creationId xmlns:a16="http://schemas.microsoft.com/office/drawing/2014/main" id="{B7733F18-F999-5D0E-86D3-8CE92CB12598}"/>
              </a:ext>
            </a:extLst>
          </p:cNvPr>
          <p:cNvGraphicFramePr>
            <a:graphicFrameLocks noGrp="1"/>
          </p:cNvGraphicFramePr>
          <p:nvPr>
            <p:ph idx="1"/>
          </p:nvPr>
        </p:nvGraphicFramePr>
        <p:xfrm>
          <a:off x="425532" y="935656"/>
          <a:ext cx="11340936" cy="6436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312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a:lnSpc>
                <a:spcPct val="70000"/>
              </a:lnSpc>
              <a:spcBef>
                <a:spcPts val="1000"/>
              </a:spcBef>
            </a:pPr>
            <a:r>
              <a:rPr lang="en-US" sz="4000" dirty="0">
                <a:solidFill>
                  <a:schemeClr val="tx2"/>
                </a:solidFill>
                <a:latin typeface="+mn-lt"/>
                <a:ea typeface="+mn-ea"/>
                <a:cs typeface="+mn-cs"/>
              </a:rPr>
              <a:t>OVIO Tier 3 Data Center </a:t>
            </a:r>
          </a:p>
        </p:txBody>
      </p:sp>
      <p:pic>
        <p:nvPicPr>
          <p:cNvPr id="2050" name="Picture 2" descr="OVIO has officially launched the largest and most powerful Data Center in  Armenia">
            <a:extLst>
              <a:ext uri="{FF2B5EF4-FFF2-40B4-BE49-F238E27FC236}">
                <a16:creationId xmlns:a16="http://schemas.microsoft.com/office/drawing/2014/main" id="{74A3FA80-2935-6B55-E854-933D6A137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32" b="2583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EF69CB-121C-7DEE-1CD4-1BF1E6F58840}"/>
              </a:ext>
            </a:extLst>
          </p:cNvPr>
          <p:cNvSpPr txBox="1"/>
          <p:nvPr/>
        </p:nvSpPr>
        <p:spPr>
          <a:xfrm>
            <a:off x="4223982" y="3752850"/>
            <a:ext cx="7485413" cy="2452687"/>
          </a:xfrm>
          <a:prstGeom prst="rect">
            <a:avLst/>
          </a:prstGeom>
        </p:spPr>
        <p:txBody>
          <a:bodyPr vert="horz" lIns="91440" tIns="45720" rIns="91440" bIns="45720" rtlCol="0" anchor="ctr">
            <a:normAutofit fontScale="77500" lnSpcReduction="20000"/>
          </a:bodyPr>
          <a:lstStyle/>
          <a:p>
            <a:pPr marL="228600" indent="-228600">
              <a:lnSpc>
                <a:spcPct val="90000"/>
              </a:lnSpc>
              <a:spcBef>
                <a:spcPts val="1000"/>
              </a:spcBef>
              <a:buFont typeface="Arial" panose="020B0604020202020204" pitchFamily="34" charset="0"/>
              <a:buChar char="•"/>
            </a:pPr>
            <a:r>
              <a:rPr lang="en-US" sz="3200" dirty="0">
                <a:solidFill>
                  <a:schemeClr val="tx2"/>
                </a:solidFill>
              </a:rPr>
              <a:t>200 racks for collocation </a:t>
            </a:r>
          </a:p>
          <a:p>
            <a:pPr marL="228600" indent="-228600">
              <a:lnSpc>
                <a:spcPct val="90000"/>
              </a:lnSpc>
              <a:spcBef>
                <a:spcPts val="1000"/>
              </a:spcBef>
              <a:buFont typeface="Arial" panose="020B0604020202020204" pitchFamily="34" charset="0"/>
              <a:buChar char="•"/>
            </a:pPr>
            <a:r>
              <a:rPr lang="en-US" sz="3200" dirty="0" err="1">
                <a:solidFill>
                  <a:schemeClr val="tx2"/>
                </a:solidFill>
              </a:rPr>
              <a:t>Ovio</a:t>
            </a:r>
            <a:r>
              <a:rPr lang="en-US" sz="3200" dirty="0">
                <a:solidFill>
                  <a:schemeClr val="tx2"/>
                </a:solidFill>
              </a:rPr>
              <a:t> Cloud and </a:t>
            </a:r>
            <a:r>
              <a:rPr lang="en-US" sz="3200" dirty="0" err="1">
                <a:solidFill>
                  <a:schemeClr val="tx2"/>
                </a:solidFill>
              </a:rPr>
              <a:t>gCloud</a:t>
            </a:r>
            <a:r>
              <a:rPr lang="en-US" sz="3200" dirty="0">
                <a:solidFill>
                  <a:schemeClr val="tx2"/>
                </a:solidFill>
              </a:rPr>
              <a:t>, public and private cloud solutions based on VMWare </a:t>
            </a:r>
          </a:p>
          <a:p>
            <a:pPr marL="228600" indent="-228600">
              <a:lnSpc>
                <a:spcPct val="90000"/>
              </a:lnSpc>
              <a:spcBef>
                <a:spcPts val="1000"/>
              </a:spcBef>
              <a:buFont typeface="Arial" panose="020B0604020202020204" pitchFamily="34" charset="0"/>
              <a:buChar char="•"/>
            </a:pPr>
            <a:r>
              <a:rPr lang="en-US" sz="3200" dirty="0">
                <a:solidFill>
                  <a:schemeClr val="tx2"/>
                </a:solidFill>
              </a:rPr>
              <a:t>Several thousand CPU cores available, with terabytes of storage. </a:t>
            </a:r>
          </a:p>
          <a:p>
            <a:pPr marL="228600" indent="-228600">
              <a:lnSpc>
                <a:spcPct val="90000"/>
              </a:lnSpc>
              <a:spcBef>
                <a:spcPts val="1000"/>
              </a:spcBef>
              <a:buFont typeface="Arial" panose="020B0604020202020204" pitchFamily="34" charset="0"/>
              <a:buChar char="•"/>
            </a:pPr>
            <a:r>
              <a:rPr lang="en-US" sz="3200" dirty="0">
                <a:solidFill>
                  <a:schemeClr val="tx2"/>
                </a:solidFill>
              </a:rPr>
              <a:t>Enterprise grade Storage and Backup capacities available to a customer.</a:t>
            </a:r>
          </a:p>
        </p:txBody>
      </p:sp>
    </p:spTree>
    <p:extLst>
      <p:ext uri="{BB962C8B-B14F-4D97-AF65-F5344CB8AC3E}">
        <p14:creationId xmlns:p14="http://schemas.microsoft.com/office/powerpoint/2010/main" val="375867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876694" y="741391"/>
            <a:ext cx="3549649" cy="1616203"/>
          </a:xfrm>
        </p:spPr>
        <p:txBody>
          <a:bodyPr anchor="b">
            <a:normAutofit/>
          </a:bodyPr>
          <a:lstStyle/>
          <a:p>
            <a:r>
              <a:rPr lang="en-US" sz="3200" b="1" dirty="0">
                <a:solidFill>
                  <a:schemeClr val="tx2"/>
                </a:solidFill>
              </a:rPr>
              <a:t>Why Armenia: Geopolitical Implications</a:t>
            </a:r>
            <a:endParaRPr lang="en-GB" sz="3200" b="1" dirty="0">
              <a:solidFill>
                <a:schemeClr val="tx2"/>
              </a:solidFill>
            </a:endParaRPr>
          </a:p>
        </p:txBody>
      </p:sp>
      <p:sp>
        <p:nvSpPr>
          <p:cNvPr id="4" name="Content Placeholder 2">
            <a:extLst>
              <a:ext uri="{FF2B5EF4-FFF2-40B4-BE49-F238E27FC236}">
                <a16:creationId xmlns:a16="http://schemas.microsoft.com/office/drawing/2014/main" id="{3EE6A3CA-91C6-F37C-84CA-6D23EE351C27}"/>
              </a:ext>
            </a:extLst>
          </p:cNvPr>
          <p:cNvSpPr>
            <a:spLocks noGrp="1"/>
          </p:cNvSpPr>
          <p:nvPr>
            <p:ph idx="1"/>
          </p:nvPr>
        </p:nvSpPr>
        <p:spPr>
          <a:xfrm>
            <a:off x="876693" y="2533476"/>
            <a:ext cx="3346964" cy="3447832"/>
          </a:xfrm>
        </p:spPr>
        <p:txBody>
          <a:bodyPr anchor="t">
            <a:normAutofit/>
          </a:bodyPr>
          <a:lstStyle/>
          <a:p>
            <a:pPr>
              <a:lnSpc>
                <a:spcPct val="100000"/>
              </a:lnSpc>
            </a:pPr>
            <a:r>
              <a:rPr lang="en-US" sz="1400" b="1" dirty="0">
                <a:solidFill>
                  <a:schemeClr val="tx2"/>
                </a:solidFill>
              </a:rPr>
              <a:t>Central Hub: </a:t>
            </a:r>
            <a:r>
              <a:rPr lang="en-US" sz="1400" dirty="0">
                <a:solidFill>
                  <a:schemeClr val="tx2"/>
                </a:solidFill>
              </a:rPr>
              <a:t>Armenia is uniquely positioned at the crossroads of Europe and Asia, making it an ideal hub for digital and physical connectivity. Its location allows for shorter and more direct routes for data transmission between the two continents.</a:t>
            </a:r>
          </a:p>
          <a:p>
            <a:pPr>
              <a:lnSpc>
                <a:spcPct val="100000"/>
              </a:lnSpc>
            </a:pPr>
            <a:r>
              <a:rPr lang="en-US" sz="1400" b="1" dirty="0">
                <a:solidFill>
                  <a:schemeClr val="tx2"/>
                </a:solidFill>
              </a:rPr>
              <a:t>Proximity to Key Markets:</a:t>
            </a:r>
            <a:r>
              <a:rPr lang="en-US" sz="1400" dirty="0">
                <a:solidFill>
                  <a:schemeClr val="tx2"/>
                </a:solidFill>
              </a:rPr>
              <a:t> Armenia is in close proximity to key regional markets, including Russia, Iran, Turkey, and the broader Middle East. This proximity enhances its value as a central point in a transcontinental digital infrastructure.</a:t>
            </a:r>
          </a:p>
        </p:txBody>
      </p:sp>
      <p:pic>
        <p:nvPicPr>
          <p:cNvPr id="1026" name="Picture 2" descr="Azerbaijan sets terms for USA, EU, and Armenia in South Caucasus geopolitics  – Aze.Media">
            <a:extLst>
              <a:ext uri="{FF2B5EF4-FFF2-40B4-BE49-F238E27FC236}">
                <a16:creationId xmlns:a16="http://schemas.microsoft.com/office/drawing/2014/main" id="{DB826CF0-F7C5-57AB-4D36-EC4EE08A4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39" r="16838" b="-1"/>
          <a:stretch/>
        </p:blipFill>
        <p:spPr bwMode="auto">
          <a:xfrm>
            <a:off x="5089243" y="877413"/>
            <a:ext cx="6222628"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1032" name="Rectangle 1031">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528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838200" y="0"/>
            <a:ext cx="10515600" cy="1325563"/>
          </a:xfrm>
        </p:spPr>
        <p:txBody>
          <a:bodyPr/>
          <a:lstStyle/>
          <a:p>
            <a:r>
              <a:rPr lang="en-US" sz="3600" b="1" dirty="0">
                <a:solidFill>
                  <a:schemeClr val="tx2"/>
                </a:solidFill>
              </a:rPr>
              <a:t>Why Armenia: Economic Value</a:t>
            </a:r>
            <a:endParaRPr lang="en-GB" sz="3600" b="1" dirty="0">
              <a:solidFill>
                <a:schemeClr val="tx2"/>
              </a:solidFill>
            </a:endParaRPr>
          </a:p>
        </p:txBody>
      </p:sp>
      <p:graphicFrame>
        <p:nvGraphicFramePr>
          <p:cNvPr id="6" name="Content Placeholder 2">
            <a:extLst>
              <a:ext uri="{FF2B5EF4-FFF2-40B4-BE49-F238E27FC236}">
                <a16:creationId xmlns:a16="http://schemas.microsoft.com/office/drawing/2014/main" id="{9169F5E6-35B7-ADC4-CD92-74F72E4C1343}"/>
              </a:ext>
            </a:extLst>
          </p:cNvPr>
          <p:cNvGraphicFramePr>
            <a:graphicFrameLocks noGrp="1"/>
          </p:cNvGraphicFramePr>
          <p:nvPr>
            <p:ph idx="1"/>
            <p:extLst>
              <p:ext uri="{D42A27DB-BD31-4B8C-83A1-F6EECF244321}">
                <p14:modId xmlns:p14="http://schemas.microsoft.com/office/powerpoint/2010/main" val="1133732225"/>
              </p:ext>
            </p:extLst>
          </p:nvPr>
        </p:nvGraphicFramePr>
        <p:xfrm>
          <a:off x="838200" y="1173163"/>
          <a:ext cx="10801350" cy="5546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20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761802" y="762001"/>
            <a:ext cx="4080362" cy="1708242"/>
          </a:xfrm>
        </p:spPr>
        <p:txBody>
          <a:bodyPr anchor="ctr">
            <a:normAutofit/>
          </a:bodyPr>
          <a:lstStyle/>
          <a:p>
            <a:r>
              <a:rPr lang="en-US" sz="4000" b="1" dirty="0">
                <a:solidFill>
                  <a:schemeClr val="tx2"/>
                </a:solidFill>
              </a:rPr>
              <a:t>Why Armenia: Conclusion</a:t>
            </a:r>
            <a:endParaRPr lang="en-GB" sz="4000" b="1" dirty="0">
              <a:solidFill>
                <a:schemeClr val="tx2"/>
              </a:solidFill>
            </a:endParaRPr>
          </a:p>
        </p:txBody>
      </p:sp>
      <p:sp>
        <p:nvSpPr>
          <p:cNvPr id="4" name="Content Placeholder 2">
            <a:extLst>
              <a:ext uri="{FF2B5EF4-FFF2-40B4-BE49-F238E27FC236}">
                <a16:creationId xmlns:a16="http://schemas.microsoft.com/office/drawing/2014/main" id="{3EE6A3CA-91C6-F37C-84CA-6D23EE351C27}"/>
              </a:ext>
            </a:extLst>
          </p:cNvPr>
          <p:cNvSpPr>
            <a:spLocks noGrp="1"/>
          </p:cNvSpPr>
          <p:nvPr>
            <p:ph idx="1"/>
          </p:nvPr>
        </p:nvSpPr>
        <p:spPr>
          <a:xfrm>
            <a:off x="761803" y="2470244"/>
            <a:ext cx="4080361" cy="3769834"/>
          </a:xfrm>
        </p:spPr>
        <p:txBody>
          <a:bodyPr anchor="ctr">
            <a:normAutofit fontScale="55000" lnSpcReduction="20000"/>
          </a:bodyPr>
          <a:lstStyle/>
          <a:p>
            <a:pPr>
              <a:lnSpc>
                <a:spcPct val="120000"/>
              </a:lnSpc>
            </a:pPr>
            <a:r>
              <a:rPr lang="en-US" sz="2500" dirty="0">
                <a:solidFill>
                  <a:schemeClr val="tx2"/>
                </a:solidFill>
              </a:rPr>
              <a:t>By serving as a key transit point for data between Europe and Asia, Armenia stands to benefit from increased data traffic, which can lead to greater economic growth. Global data traffic is expected to grow by 25% annually, and Armenia's strategic position could capture a significant portion of this growth.</a:t>
            </a:r>
          </a:p>
          <a:p>
            <a:pPr>
              <a:lnSpc>
                <a:spcPct val="120000"/>
              </a:lnSpc>
            </a:pPr>
            <a:r>
              <a:rPr lang="en-US" sz="2500" dirty="0">
                <a:solidFill>
                  <a:schemeClr val="tx2"/>
                </a:solidFill>
              </a:rPr>
              <a:t>Armenia’s unique geographic location, robust infrastructure, technological capabilities, and supportive economic environment make it an ideal candidate for bridging regions through fiber optic connectivity. </a:t>
            </a:r>
          </a:p>
          <a:p>
            <a:pPr>
              <a:lnSpc>
                <a:spcPct val="120000"/>
              </a:lnSpc>
            </a:pPr>
            <a:r>
              <a:rPr lang="en-US" sz="2500" dirty="0">
                <a:solidFill>
                  <a:schemeClr val="tx2"/>
                </a:solidFill>
              </a:rPr>
              <a:t>By leveraging these strengths, Armenia can play a pivotal role in the future of global digital communications.</a:t>
            </a:r>
          </a:p>
          <a:p>
            <a:pPr marL="0" indent="0">
              <a:buNone/>
            </a:pPr>
            <a:endParaRPr lang="en-US" sz="1400" dirty="0"/>
          </a:p>
          <a:p>
            <a:pPr marL="0" indent="0">
              <a:buNone/>
            </a:pPr>
            <a:endParaRPr lang="en-US" sz="1400" dirty="0"/>
          </a:p>
          <a:p>
            <a:pPr marL="0" indent="0">
              <a:buNone/>
            </a:pPr>
            <a:endParaRPr lang="en-US" sz="1400" dirty="0"/>
          </a:p>
        </p:txBody>
      </p:sp>
      <p:sp>
        <p:nvSpPr>
          <p:cNvPr id="24" name="Rectangle 23">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rmenia Political Map Stock Illustration - Download Image Now - Armenia -  Country, Map, Caucasus - iStock">
            <a:extLst>
              <a:ext uri="{FF2B5EF4-FFF2-40B4-BE49-F238E27FC236}">
                <a16:creationId xmlns:a16="http://schemas.microsoft.com/office/drawing/2014/main" id="{2F6EE8B4-562B-8058-3B5A-652D52DC85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755218"/>
            <a:ext cx="5334197" cy="534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1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838200" y="0"/>
            <a:ext cx="10515600" cy="1325563"/>
          </a:xfrm>
        </p:spPr>
        <p:txBody>
          <a:bodyPr/>
          <a:lstStyle/>
          <a:p>
            <a:r>
              <a:rPr lang="en-US" sz="3600" b="1" dirty="0">
                <a:solidFill>
                  <a:schemeClr val="tx2"/>
                </a:solidFill>
              </a:rPr>
              <a:t>Thank You</a:t>
            </a:r>
            <a:endParaRPr lang="en-GB" sz="3600" b="1" dirty="0">
              <a:solidFill>
                <a:schemeClr val="tx2"/>
              </a:solidFill>
            </a:endParaRPr>
          </a:p>
        </p:txBody>
      </p:sp>
      <p:sp>
        <p:nvSpPr>
          <p:cNvPr id="4" name="Content Placeholder 2">
            <a:extLst>
              <a:ext uri="{FF2B5EF4-FFF2-40B4-BE49-F238E27FC236}">
                <a16:creationId xmlns:a16="http://schemas.microsoft.com/office/drawing/2014/main" id="{3EE6A3CA-91C6-F37C-84CA-6D23EE351C27}"/>
              </a:ext>
            </a:extLst>
          </p:cNvPr>
          <p:cNvSpPr>
            <a:spLocks noGrp="1"/>
          </p:cNvSpPr>
          <p:nvPr>
            <p:ph idx="1"/>
          </p:nvPr>
        </p:nvSpPr>
        <p:spPr>
          <a:xfrm>
            <a:off x="838200" y="1173163"/>
            <a:ext cx="7023645" cy="5546614"/>
          </a:xfrm>
        </p:spPr>
        <p:txBody>
          <a:bodyPr anchor="ctr">
            <a:noAutofit/>
          </a:bodyPr>
          <a:lstStyle/>
          <a:p>
            <a:pPr marL="0" indent="0" algn="ctr">
              <a:lnSpc>
                <a:spcPct val="150000"/>
              </a:lnSpc>
              <a:buNone/>
            </a:pPr>
            <a:r>
              <a:rPr lang="en-US" sz="3200" dirty="0">
                <a:solidFill>
                  <a:schemeClr val="tx2"/>
                </a:solidFill>
              </a:rPr>
              <a:t>LinkedIn: linkedin.com/in/</a:t>
            </a:r>
            <a:r>
              <a:rPr lang="en-US" sz="3200" dirty="0" err="1">
                <a:solidFill>
                  <a:schemeClr val="tx2"/>
                </a:solidFill>
              </a:rPr>
              <a:t>viewthomas</a:t>
            </a:r>
            <a:r>
              <a:rPr lang="en-US" sz="3200" dirty="0">
                <a:solidFill>
                  <a:schemeClr val="tx2"/>
                </a:solidFill>
              </a:rPr>
              <a:t>/</a:t>
            </a:r>
          </a:p>
          <a:p>
            <a:pPr marL="0" indent="0" algn="ctr">
              <a:lnSpc>
                <a:spcPct val="150000"/>
              </a:lnSpc>
              <a:buNone/>
            </a:pPr>
            <a:r>
              <a:rPr lang="en-US" sz="3200" dirty="0">
                <a:solidFill>
                  <a:schemeClr val="tx2"/>
                </a:solidFill>
              </a:rPr>
              <a:t>Email: thomas@wireless2020.com</a:t>
            </a:r>
          </a:p>
          <a:p>
            <a:pPr marL="0" indent="0" algn="ctr">
              <a:lnSpc>
                <a:spcPct val="150000"/>
              </a:lnSpc>
              <a:buNone/>
            </a:pPr>
            <a:r>
              <a:rPr lang="en-US" sz="3200" dirty="0">
                <a:solidFill>
                  <a:schemeClr val="tx2"/>
                </a:solidFill>
              </a:rPr>
              <a:t>Website: www.wireless2020.com</a:t>
            </a:r>
          </a:p>
        </p:txBody>
      </p:sp>
      <p:pic>
        <p:nvPicPr>
          <p:cNvPr id="6" name="Picture 5" descr="A logo with text and green circles&#10;&#10;Description automatically generated">
            <a:extLst>
              <a:ext uri="{FF2B5EF4-FFF2-40B4-BE49-F238E27FC236}">
                <a16:creationId xmlns:a16="http://schemas.microsoft.com/office/drawing/2014/main" id="{ADEF2DF2-575C-D613-3988-9F20D77F9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197" y="5393562"/>
            <a:ext cx="2341326" cy="962788"/>
          </a:xfrm>
          <a:prstGeom prst="rect">
            <a:avLst/>
          </a:prstGeom>
        </p:spPr>
      </p:pic>
      <p:pic>
        <p:nvPicPr>
          <p:cNvPr id="3" name="Picture 2" descr="A person in a suit and tie&#10;&#10;Description automatically generated with medium confidence">
            <a:extLst>
              <a:ext uri="{FF2B5EF4-FFF2-40B4-BE49-F238E27FC236}">
                <a16:creationId xmlns:a16="http://schemas.microsoft.com/office/drawing/2014/main" id="{16B92189-F029-7B7D-5CF0-125001ACD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197" y="661481"/>
            <a:ext cx="2341326" cy="2341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204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FEA3AB-A618-ABE6-2D14-BEBB842F478C}"/>
              </a:ext>
            </a:extLst>
          </p:cNvPr>
          <p:cNvSpPr>
            <a:spLocks noGrp="1"/>
          </p:cNvSpPr>
          <p:nvPr>
            <p:ph type="sldNum" sz="quarter" idx="12"/>
          </p:nvPr>
        </p:nvSpPr>
        <p:spPr>
          <a:xfrm>
            <a:off x="8610600" y="6356350"/>
            <a:ext cx="2743200" cy="365125"/>
          </a:xfrm>
        </p:spPr>
        <p:txBody>
          <a:bodyPr/>
          <a:lstStyle/>
          <a:p>
            <a:fld id="{6973FCEF-5573-7E43-8272-70C9D66591DA}" type="slidenum">
              <a:rPr lang="en-US" smtClean="0"/>
              <a:t>2</a:t>
            </a:fld>
            <a:endParaRPr lang="en-US" dirty="0"/>
          </a:p>
        </p:txBody>
      </p:sp>
      <p:sp>
        <p:nvSpPr>
          <p:cNvPr id="5" name="TextBox 4">
            <a:extLst>
              <a:ext uri="{FF2B5EF4-FFF2-40B4-BE49-F238E27FC236}">
                <a16:creationId xmlns:a16="http://schemas.microsoft.com/office/drawing/2014/main" id="{9A75527D-058C-4748-3560-60B04B849790}"/>
              </a:ext>
            </a:extLst>
          </p:cNvPr>
          <p:cNvSpPr txBox="1"/>
          <p:nvPr/>
        </p:nvSpPr>
        <p:spPr>
          <a:xfrm>
            <a:off x="303465" y="289141"/>
            <a:ext cx="8793804" cy="686341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solidFill>
              </a:rPr>
              <a:t>Principal Consultant at Wireless 20|20 delivering valuable insights to telecom clients and helping them on their transformation journey.</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Ex Chief Information Officer of Viva-MTS, the Armenian subsidiary of the Russian mobile operator Mobile </a:t>
            </a:r>
            <a:r>
              <a:rPr lang="en-US" sz="1600" dirty="0" err="1">
                <a:solidFill>
                  <a:schemeClr val="tx2"/>
                </a:solidFill>
              </a:rPr>
              <a:t>TeleSystems</a:t>
            </a:r>
            <a:r>
              <a:rPr lang="en-US" sz="1600" dirty="0">
                <a:solidFill>
                  <a:schemeClr val="tx2"/>
                </a:solidFill>
              </a:rPr>
              <a:t> (MTS) from July 2007 to January 2024</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Co-founded several startups, including DC Soft one of the leading Lebanese software development companies specializing in billing systems solutions.</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Founded and current president of PMI Armenia Chapter, which promotes project management and agile practices in Armenia.</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BANA angel investor and believer in Armenian startup potential</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Founder and general manager of Smart Rapid Growth FZ LLC</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Master’s of Science degree in Information Systems with specialization in AI and big data analytics from the University of Salford, Manchester, United Kingdom</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20+ certifications holder including PMP, Disciplined Agile Senior Scrum Master (DASSM), Disciplined Agile Coach (DAC), Disciplined Agile Value Consultant (DAVSC), OKR certified professional (OKRCP), ATP Instructor</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My mission: Linking technology with business by aligning the IT strategy with the company's mission, values and strategic objectives. Focusing always on business results, time to market and organizational agility.</a:t>
            </a:r>
          </a:p>
          <a:p>
            <a:pPr marL="285750" indent="-285750">
              <a:buFont typeface="Arial" panose="020B0604020202020204" pitchFamily="34" charset="0"/>
              <a:buChar char="•"/>
            </a:pPr>
            <a:endParaRPr lang="en-GB" sz="1600" dirty="0"/>
          </a:p>
        </p:txBody>
      </p:sp>
      <p:pic>
        <p:nvPicPr>
          <p:cNvPr id="6" name="Picture 5" descr="A person in a suit and tie&#10;&#10;Description automatically generated with medium confidence">
            <a:extLst>
              <a:ext uri="{FF2B5EF4-FFF2-40B4-BE49-F238E27FC236}">
                <a16:creationId xmlns:a16="http://schemas.microsoft.com/office/drawing/2014/main" id="{25CF7BBD-6C97-2C30-07DE-737E0420D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197" y="661481"/>
            <a:ext cx="2341326" cy="2341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Shape&#10;&#10;Description automatically generated with medium confidence">
            <a:extLst>
              <a:ext uri="{FF2B5EF4-FFF2-40B4-BE49-F238E27FC236}">
                <a16:creationId xmlns:a16="http://schemas.microsoft.com/office/drawing/2014/main" id="{C52C77FF-4DCE-839F-35FD-921502E27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197" y="2758593"/>
            <a:ext cx="2341326" cy="1561197"/>
          </a:xfrm>
          <a:prstGeom prst="rect">
            <a:avLst/>
          </a:prstGeom>
        </p:spPr>
      </p:pic>
      <p:pic>
        <p:nvPicPr>
          <p:cNvPr id="12" name="Picture 11" descr="A logo with text and green circles&#10;&#10;Description automatically generated">
            <a:extLst>
              <a:ext uri="{FF2B5EF4-FFF2-40B4-BE49-F238E27FC236}">
                <a16:creationId xmlns:a16="http://schemas.microsoft.com/office/drawing/2014/main" id="{45165E92-2686-68C6-336B-524A3DDD3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197" y="5393562"/>
            <a:ext cx="2341326" cy="962788"/>
          </a:xfrm>
          <a:prstGeom prst="rect">
            <a:avLst/>
          </a:prstGeom>
        </p:spPr>
      </p:pic>
    </p:spTree>
    <p:extLst>
      <p:ext uri="{BB962C8B-B14F-4D97-AF65-F5344CB8AC3E}">
        <p14:creationId xmlns:p14="http://schemas.microsoft.com/office/powerpoint/2010/main" val="181643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640080" y="1243013"/>
            <a:ext cx="3855720" cy="4371974"/>
          </a:xfrm>
        </p:spPr>
        <p:txBody>
          <a:bodyPr>
            <a:normAutofit/>
          </a:bodyPr>
          <a:lstStyle/>
          <a:p>
            <a:pPr algn="ctr"/>
            <a:r>
              <a:rPr lang="en-US" sz="3600" b="1" dirty="0">
                <a:solidFill>
                  <a:schemeClr val="tx2"/>
                </a:solidFill>
              </a:rPr>
              <a:t>Abstract</a:t>
            </a:r>
            <a:endParaRPr lang="en-GB" sz="3600" b="1" dirty="0">
              <a:solidFill>
                <a:schemeClr val="tx2"/>
              </a:solidFill>
            </a:endParaRPr>
          </a:p>
        </p:txBody>
      </p:sp>
      <p:sp>
        <p:nvSpPr>
          <p:cNvPr id="3" name="Content Placeholder 2">
            <a:extLst>
              <a:ext uri="{FF2B5EF4-FFF2-40B4-BE49-F238E27FC236}">
                <a16:creationId xmlns:a16="http://schemas.microsoft.com/office/drawing/2014/main" id="{391F7208-FFE9-E510-AB2B-DCB7FAA09D8F}"/>
              </a:ext>
            </a:extLst>
          </p:cNvPr>
          <p:cNvSpPr>
            <a:spLocks noGrp="1"/>
          </p:cNvSpPr>
          <p:nvPr>
            <p:ph idx="1"/>
          </p:nvPr>
        </p:nvSpPr>
        <p:spPr>
          <a:xfrm>
            <a:off x="6172199" y="804671"/>
            <a:ext cx="5489369" cy="5691131"/>
          </a:xfrm>
        </p:spPr>
        <p:txBody>
          <a:bodyPr anchor="ctr">
            <a:noAutofit/>
          </a:bodyPr>
          <a:lstStyle/>
          <a:p>
            <a:pPr>
              <a:lnSpc>
                <a:spcPct val="150000"/>
              </a:lnSpc>
            </a:pPr>
            <a:r>
              <a:rPr lang="en-US" sz="2200" dirty="0">
                <a:solidFill>
                  <a:schemeClr val="tx2"/>
                </a:solidFill>
              </a:rPr>
              <a:t>In an era where digital connectivity drives economic growth and geopolitical influence, the Republic of Armenia stands at a strategic crossroads with the potential to serve as a pivotal link between Central Asia and Europe.</a:t>
            </a:r>
          </a:p>
          <a:p>
            <a:pPr>
              <a:lnSpc>
                <a:spcPct val="150000"/>
              </a:lnSpc>
            </a:pPr>
            <a:r>
              <a:rPr lang="en-US" sz="2200" dirty="0">
                <a:solidFill>
                  <a:schemeClr val="tx2"/>
                </a:solidFill>
              </a:rPr>
              <a:t>This presentation explores the technical feasibilities, geopolitical implications, and economic benefits of developing a robust fiber optic network to interconnect these regions through Armenia.</a:t>
            </a:r>
          </a:p>
        </p:txBody>
      </p:sp>
    </p:spTree>
    <p:extLst>
      <p:ext uri="{BB962C8B-B14F-4D97-AF65-F5344CB8AC3E}">
        <p14:creationId xmlns:p14="http://schemas.microsoft.com/office/powerpoint/2010/main" val="193810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FEA3AB-A618-ABE6-2D14-BEBB842F478C}"/>
              </a:ext>
            </a:extLst>
          </p:cNvPr>
          <p:cNvSpPr>
            <a:spLocks noGrp="1"/>
          </p:cNvSpPr>
          <p:nvPr>
            <p:ph type="sldNum" sz="quarter" idx="12"/>
          </p:nvPr>
        </p:nvSpPr>
        <p:spPr>
          <a:xfrm>
            <a:off x="8610600" y="6356350"/>
            <a:ext cx="2743200" cy="365125"/>
          </a:xfrm>
        </p:spPr>
        <p:txBody>
          <a:bodyPr/>
          <a:lstStyle/>
          <a:p>
            <a:fld id="{6973FCEF-5573-7E43-8272-70C9D66591DA}" type="slidenum">
              <a:rPr lang="en-US" smtClean="0"/>
              <a:t>4</a:t>
            </a:fld>
            <a:endParaRPr lang="en-US" dirty="0"/>
          </a:p>
        </p:txBody>
      </p:sp>
      <p:pic>
        <p:nvPicPr>
          <p:cNvPr id="12" name="Picture 11" descr="A logo with text and green circles&#10;&#10;Description automatically generated">
            <a:extLst>
              <a:ext uri="{FF2B5EF4-FFF2-40B4-BE49-F238E27FC236}">
                <a16:creationId xmlns:a16="http://schemas.microsoft.com/office/drawing/2014/main" id="{45165E92-2686-68C6-336B-524A3DDD3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197" y="5393562"/>
            <a:ext cx="2341326" cy="962788"/>
          </a:xfrm>
          <a:prstGeom prst="rect">
            <a:avLst/>
          </a:prstGeom>
        </p:spPr>
      </p:pic>
      <p:sp>
        <p:nvSpPr>
          <p:cNvPr id="3" name="TextBox 2">
            <a:extLst>
              <a:ext uri="{FF2B5EF4-FFF2-40B4-BE49-F238E27FC236}">
                <a16:creationId xmlns:a16="http://schemas.microsoft.com/office/drawing/2014/main" id="{10A225DF-3F6F-59BA-46B5-D3AADC40E534}"/>
              </a:ext>
            </a:extLst>
          </p:cNvPr>
          <p:cNvSpPr txBox="1"/>
          <p:nvPr/>
        </p:nvSpPr>
        <p:spPr>
          <a:xfrm>
            <a:off x="838201" y="1125862"/>
            <a:ext cx="7025640" cy="5016758"/>
          </a:xfrm>
          <a:prstGeom prst="rect">
            <a:avLst/>
          </a:prstGeom>
          <a:noFill/>
        </p:spPr>
        <p:txBody>
          <a:bodyPr wrap="square">
            <a:spAutoFit/>
          </a:bodyPr>
          <a:lstStyle/>
          <a:p>
            <a:pPr>
              <a:lnSpc>
                <a:spcPct val="150000"/>
              </a:lnSpc>
              <a:spcBef>
                <a:spcPts val="1000"/>
              </a:spcBef>
            </a:pPr>
            <a:r>
              <a:rPr lang="en-US" dirty="0">
                <a:solidFill>
                  <a:schemeClr val="tx2"/>
                </a:solidFill>
              </a:rPr>
              <a:t>We work hand in hand with your technology, marketing and product teams providing you with on-the- ground knowledge to make informed decisions and develop defensive or offensive strategies. Our extensive market experience, in-depth technical knowledge, and global industry contacts enable your company to maximize business opportunities in this multi-billion dollar market.</a:t>
            </a:r>
          </a:p>
          <a:p>
            <a:pPr marL="285750" indent="-285750">
              <a:spcBef>
                <a:spcPts val="1000"/>
              </a:spcBef>
              <a:buFont typeface="Arial" panose="020B0604020202020204" pitchFamily="34" charset="0"/>
              <a:buChar char="•"/>
            </a:pPr>
            <a:r>
              <a:rPr lang="en-US" dirty="0">
                <a:solidFill>
                  <a:schemeClr val="tx2"/>
                </a:solidFill>
              </a:rPr>
              <a:t>Consulting/Expert Advise</a:t>
            </a:r>
          </a:p>
          <a:p>
            <a:pPr marL="285750" indent="-285750">
              <a:spcBef>
                <a:spcPts val="1000"/>
              </a:spcBef>
              <a:buFont typeface="Arial" panose="020B0604020202020204" pitchFamily="34" charset="0"/>
              <a:buChar char="•"/>
            </a:pPr>
            <a:r>
              <a:rPr lang="en-US" dirty="0">
                <a:solidFill>
                  <a:schemeClr val="tx2"/>
                </a:solidFill>
              </a:rPr>
              <a:t>Business Case Development</a:t>
            </a:r>
          </a:p>
          <a:p>
            <a:pPr marL="285750" indent="-285750">
              <a:spcBef>
                <a:spcPts val="1000"/>
              </a:spcBef>
              <a:buFont typeface="Arial" panose="020B0604020202020204" pitchFamily="34" charset="0"/>
              <a:buChar char="•"/>
            </a:pPr>
            <a:r>
              <a:rPr lang="en-US" dirty="0">
                <a:solidFill>
                  <a:schemeClr val="tx2"/>
                </a:solidFill>
              </a:rPr>
              <a:t>Technology Strategy</a:t>
            </a:r>
          </a:p>
          <a:p>
            <a:pPr marL="285750" indent="-285750">
              <a:spcBef>
                <a:spcPts val="1000"/>
              </a:spcBef>
              <a:buFont typeface="Arial" panose="020B0604020202020204" pitchFamily="34" charset="0"/>
              <a:buChar char="•"/>
            </a:pPr>
            <a:r>
              <a:rPr lang="en-US" dirty="0">
                <a:solidFill>
                  <a:schemeClr val="tx2"/>
                </a:solidFill>
              </a:rPr>
              <a:t>Market Strategy</a:t>
            </a:r>
          </a:p>
          <a:p>
            <a:pPr marL="285750" indent="-285750">
              <a:spcBef>
                <a:spcPts val="1000"/>
              </a:spcBef>
              <a:buFont typeface="Arial" panose="020B0604020202020204" pitchFamily="34" charset="0"/>
              <a:buChar char="•"/>
            </a:pPr>
            <a:r>
              <a:rPr lang="en-US" dirty="0">
                <a:solidFill>
                  <a:schemeClr val="tx2"/>
                </a:solidFill>
              </a:rPr>
              <a:t>Partnership Development</a:t>
            </a:r>
          </a:p>
          <a:p>
            <a:pPr marL="285750" indent="-285750">
              <a:spcBef>
                <a:spcPts val="1000"/>
              </a:spcBef>
              <a:buFont typeface="Arial" panose="020B0604020202020204" pitchFamily="34" charset="0"/>
              <a:buChar char="•"/>
            </a:pPr>
            <a:r>
              <a:rPr lang="en-US" dirty="0">
                <a:solidFill>
                  <a:schemeClr val="tx2"/>
                </a:solidFill>
              </a:rPr>
              <a:t>Spectrum</a:t>
            </a:r>
          </a:p>
        </p:txBody>
      </p:sp>
      <p:sp>
        <p:nvSpPr>
          <p:cNvPr id="8" name="Title 1">
            <a:extLst>
              <a:ext uri="{FF2B5EF4-FFF2-40B4-BE49-F238E27FC236}">
                <a16:creationId xmlns:a16="http://schemas.microsoft.com/office/drawing/2014/main" id="{140FBCC9-CCA9-272D-D314-2F266C50B838}"/>
              </a:ext>
            </a:extLst>
          </p:cNvPr>
          <p:cNvSpPr>
            <a:spLocks noGrp="1"/>
          </p:cNvSpPr>
          <p:nvPr>
            <p:ph type="title"/>
          </p:nvPr>
        </p:nvSpPr>
        <p:spPr>
          <a:xfrm>
            <a:off x="838200" y="0"/>
            <a:ext cx="10515600" cy="1325563"/>
          </a:xfrm>
        </p:spPr>
        <p:txBody>
          <a:bodyPr/>
          <a:lstStyle/>
          <a:p>
            <a:r>
              <a:rPr lang="en-US" sz="3600" b="1" dirty="0">
                <a:solidFill>
                  <a:schemeClr val="tx2"/>
                </a:solidFill>
              </a:rPr>
              <a:t>About Wireless 20|20</a:t>
            </a:r>
            <a:endParaRPr lang="en-GB" sz="3600" b="1" dirty="0">
              <a:solidFill>
                <a:schemeClr val="tx2"/>
              </a:solidFill>
            </a:endParaRPr>
          </a:p>
        </p:txBody>
      </p:sp>
      <p:pic>
        <p:nvPicPr>
          <p:cNvPr id="9" name="Picture 2" descr="WiROI™ Business Case Analysis Tools">
            <a:extLst>
              <a:ext uri="{FF2B5EF4-FFF2-40B4-BE49-F238E27FC236}">
                <a16:creationId xmlns:a16="http://schemas.microsoft.com/office/drawing/2014/main" id="{C4BC8D0A-777E-5CF5-07E7-0D5B437872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704423"/>
            <a:ext cx="4014216" cy="26794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8E300E6-4944-D49F-998A-0FF2AED4AAFF}"/>
              </a:ext>
            </a:extLst>
          </p:cNvPr>
          <p:cNvSpPr txBox="1"/>
          <p:nvPr/>
        </p:nvSpPr>
        <p:spPr>
          <a:xfrm>
            <a:off x="4733542" y="3947248"/>
            <a:ext cx="5391533" cy="883383"/>
          </a:xfrm>
          <a:prstGeom prst="rect">
            <a:avLst/>
          </a:prstGeom>
          <a:noFill/>
        </p:spPr>
        <p:txBody>
          <a:bodyPr wrap="square">
            <a:spAutoFit/>
          </a:bodyPr>
          <a:lstStyle/>
          <a:p>
            <a:pPr algn="ctr">
              <a:lnSpc>
                <a:spcPct val="150000"/>
              </a:lnSpc>
              <a:spcBef>
                <a:spcPts val="1000"/>
              </a:spcBef>
            </a:pPr>
            <a:r>
              <a:rPr lang="en-US" b="1" dirty="0">
                <a:solidFill>
                  <a:schemeClr val="tx2"/>
                </a:solidFill>
              </a:rPr>
              <a:t>Fiber, Wireless &amp; Mobile Broadband </a:t>
            </a:r>
            <a:br>
              <a:rPr lang="en-US" b="1" dirty="0">
                <a:solidFill>
                  <a:schemeClr val="tx2"/>
                </a:solidFill>
              </a:rPr>
            </a:br>
            <a:r>
              <a:rPr lang="en-US" b="1" dirty="0">
                <a:solidFill>
                  <a:schemeClr val="tx2"/>
                </a:solidFill>
              </a:rPr>
              <a:t>Network and Business Planning</a:t>
            </a:r>
          </a:p>
        </p:txBody>
      </p:sp>
      <p:pic>
        <p:nvPicPr>
          <p:cNvPr id="3074" name="Picture 2" descr="Wireless 20|20: Securing Government Grants for Broadband Expansion">
            <a:extLst>
              <a:ext uri="{FF2B5EF4-FFF2-40B4-BE49-F238E27FC236}">
                <a16:creationId xmlns:a16="http://schemas.microsoft.com/office/drawing/2014/main" id="{C9EE702D-4535-99A8-764E-BA85D2999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5703" y="3492191"/>
            <a:ext cx="1186853" cy="171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0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FEA3AB-A618-ABE6-2D14-BEBB842F478C}"/>
              </a:ext>
            </a:extLst>
          </p:cNvPr>
          <p:cNvSpPr>
            <a:spLocks noGrp="1"/>
          </p:cNvSpPr>
          <p:nvPr>
            <p:ph type="sldNum" sz="quarter" idx="12"/>
          </p:nvPr>
        </p:nvSpPr>
        <p:spPr>
          <a:xfrm>
            <a:off x="8610600" y="6356350"/>
            <a:ext cx="2743200" cy="365125"/>
          </a:xfrm>
        </p:spPr>
        <p:txBody>
          <a:bodyPr/>
          <a:lstStyle/>
          <a:p>
            <a:fld id="{6973FCEF-5573-7E43-8272-70C9D66591DA}" type="slidenum">
              <a:rPr lang="en-US" smtClean="0"/>
              <a:t>5</a:t>
            </a:fld>
            <a:endParaRPr lang="en-US" dirty="0"/>
          </a:p>
        </p:txBody>
      </p:sp>
      <p:pic>
        <p:nvPicPr>
          <p:cNvPr id="12" name="Picture 11" descr="A logo with text and green circles&#10;&#10;Description automatically generated">
            <a:extLst>
              <a:ext uri="{FF2B5EF4-FFF2-40B4-BE49-F238E27FC236}">
                <a16:creationId xmlns:a16="http://schemas.microsoft.com/office/drawing/2014/main" id="{45165E92-2686-68C6-336B-524A3DDD3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197" y="5393562"/>
            <a:ext cx="2341326" cy="962788"/>
          </a:xfrm>
          <a:prstGeom prst="rect">
            <a:avLst/>
          </a:prstGeom>
        </p:spPr>
      </p:pic>
      <p:sp>
        <p:nvSpPr>
          <p:cNvPr id="3" name="TextBox 2">
            <a:extLst>
              <a:ext uri="{FF2B5EF4-FFF2-40B4-BE49-F238E27FC236}">
                <a16:creationId xmlns:a16="http://schemas.microsoft.com/office/drawing/2014/main" id="{10A225DF-3F6F-59BA-46B5-D3AADC40E534}"/>
              </a:ext>
            </a:extLst>
          </p:cNvPr>
          <p:cNvSpPr txBox="1"/>
          <p:nvPr/>
        </p:nvSpPr>
        <p:spPr>
          <a:xfrm>
            <a:off x="649443" y="1225712"/>
            <a:ext cx="7877039" cy="5730864"/>
          </a:xfrm>
          <a:prstGeom prst="rect">
            <a:avLst/>
          </a:prstGeom>
          <a:noFill/>
        </p:spPr>
        <p:txBody>
          <a:bodyPr wrap="square">
            <a:spAutoFit/>
          </a:bodyPr>
          <a:lstStyle/>
          <a:p>
            <a:pPr marL="285750" indent="-285750">
              <a:lnSpc>
                <a:spcPct val="150000"/>
              </a:lnSpc>
              <a:spcBef>
                <a:spcPts val="1000"/>
              </a:spcBef>
              <a:buFont typeface="Arial" panose="020B0604020202020204" pitchFamily="34" charset="0"/>
              <a:buChar char="•"/>
            </a:pPr>
            <a:r>
              <a:rPr lang="en-US" sz="2000" dirty="0" err="1">
                <a:solidFill>
                  <a:schemeClr val="tx2"/>
                </a:solidFill>
              </a:rPr>
              <a:t>WiROI</a:t>
            </a:r>
            <a:r>
              <a:rPr lang="en-US" sz="2000" dirty="0">
                <a:solidFill>
                  <a:schemeClr val="tx2"/>
                </a:solidFill>
              </a:rPr>
              <a:t>™ 4G LTE Business Case Analysis Tool</a:t>
            </a:r>
          </a:p>
          <a:p>
            <a:pPr marL="285750" indent="-285750">
              <a:lnSpc>
                <a:spcPct val="150000"/>
              </a:lnSpc>
              <a:spcBef>
                <a:spcPts val="1000"/>
              </a:spcBef>
              <a:buFont typeface="Arial" panose="020B0604020202020204" pitchFamily="34" charset="0"/>
              <a:buChar char="•"/>
            </a:pPr>
            <a:r>
              <a:rPr lang="en-US" sz="2000" dirty="0" err="1">
                <a:solidFill>
                  <a:schemeClr val="tx2"/>
                </a:solidFill>
              </a:rPr>
              <a:t>WiROI</a:t>
            </a:r>
            <a:r>
              <a:rPr lang="en-US" sz="2000" dirty="0">
                <a:solidFill>
                  <a:schemeClr val="tx2"/>
                </a:solidFill>
              </a:rPr>
              <a:t>™ 5G Business Case Analysis Tool</a:t>
            </a:r>
          </a:p>
          <a:p>
            <a:pPr marL="285750" indent="-285750">
              <a:lnSpc>
                <a:spcPct val="150000"/>
              </a:lnSpc>
              <a:spcBef>
                <a:spcPts val="1000"/>
              </a:spcBef>
              <a:buFont typeface="Arial" panose="020B0604020202020204" pitchFamily="34" charset="0"/>
              <a:buChar char="•"/>
            </a:pPr>
            <a:r>
              <a:rPr lang="en-US" sz="2000" dirty="0" err="1">
                <a:solidFill>
                  <a:schemeClr val="tx2"/>
                </a:solidFill>
              </a:rPr>
              <a:t>WiROI</a:t>
            </a:r>
            <a:r>
              <a:rPr lang="en-US" sz="2000" dirty="0">
                <a:solidFill>
                  <a:schemeClr val="tx2"/>
                </a:solidFill>
              </a:rPr>
              <a:t>™ IoT Business Case Analysis Tool</a:t>
            </a:r>
          </a:p>
          <a:p>
            <a:pPr marL="285750" indent="-285750">
              <a:lnSpc>
                <a:spcPct val="150000"/>
              </a:lnSpc>
              <a:spcBef>
                <a:spcPts val="1000"/>
              </a:spcBef>
              <a:buFont typeface="Arial" panose="020B0604020202020204" pitchFamily="34" charset="0"/>
              <a:buChar char="•"/>
            </a:pPr>
            <a:r>
              <a:rPr lang="en-US" sz="2000" dirty="0" err="1">
                <a:solidFill>
                  <a:schemeClr val="tx2"/>
                </a:solidFill>
              </a:rPr>
              <a:t>WiROI</a:t>
            </a:r>
            <a:r>
              <a:rPr lang="en-US" sz="2000" dirty="0">
                <a:solidFill>
                  <a:schemeClr val="tx2"/>
                </a:solidFill>
              </a:rPr>
              <a:t>™ </a:t>
            </a:r>
            <a:r>
              <a:rPr lang="en-US" sz="2000" dirty="0" err="1">
                <a:solidFill>
                  <a:schemeClr val="tx2"/>
                </a:solidFill>
              </a:rPr>
              <a:t>db</a:t>
            </a:r>
            <a:r>
              <a:rPr lang="en-US" sz="2000" dirty="0">
                <a:solidFill>
                  <a:schemeClr val="tx2"/>
                </a:solidFill>
              </a:rPr>
              <a:t> Geospatial SaaS Platform</a:t>
            </a:r>
          </a:p>
          <a:p>
            <a:pPr marL="285750" indent="-285750">
              <a:lnSpc>
                <a:spcPct val="150000"/>
              </a:lnSpc>
              <a:spcBef>
                <a:spcPts val="1000"/>
              </a:spcBef>
              <a:buFont typeface="Arial" panose="020B0604020202020204" pitchFamily="34" charset="0"/>
              <a:buChar char="•"/>
            </a:pPr>
            <a:r>
              <a:rPr lang="en-US" sz="2000" dirty="0" err="1">
                <a:solidFill>
                  <a:schemeClr val="tx2"/>
                </a:solidFill>
              </a:rPr>
              <a:t>WiROI</a:t>
            </a:r>
            <a:r>
              <a:rPr lang="en-US" sz="2000" dirty="0">
                <a:solidFill>
                  <a:schemeClr val="tx2"/>
                </a:solidFill>
              </a:rPr>
              <a:t>™ Neutral Host Networks Venue Business Case Analysis Tool</a:t>
            </a:r>
          </a:p>
          <a:p>
            <a:pPr marL="285750" indent="-285750">
              <a:lnSpc>
                <a:spcPct val="150000"/>
              </a:lnSpc>
              <a:spcBef>
                <a:spcPts val="1000"/>
              </a:spcBef>
              <a:buFont typeface="Arial" panose="020B0604020202020204" pitchFamily="34" charset="0"/>
              <a:buChar char="•"/>
            </a:pPr>
            <a:r>
              <a:rPr lang="en-US" sz="2000" dirty="0" err="1">
                <a:solidFill>
                  <a:schemeClr val="tx2"/>
                </a:solidFill>
              </a:rPr>
              <a:t>WiROI</a:t>
            </a:r>
            <a:r>
              <a:rPr lang="en-US" sz="2000" dirty="0">
                <a:solidFill>
                  <a:schemeClr val="tx2"/>
                </a:solidFill>
              </a:rPr>
              <a:t>™ Venue Business Case Analysis Tool</a:t>
            </a:r>
          </a:p>
          <a:p>
            <a:pPr marL="285750" indent="-285750">
              <a:lnSpc>
                <a:spcPct val="150000"/>
              </a:lnSpc>
              <a:spcBef>
                <a:spcPts val="1000"/>
              </a:spcBef>
              <a:buFont typeface="Arial" panose="020B0604020202020204" pitchFamily="34" charset="0"/>
              <a:buChar char="•"/>
            </a:pPr>
            <a:r>
              <a:rPr lang="en-US" sz="2000" dirty="0" err="1">
                <a:solidFill>
                  <a:schemeClr val="tx2"/>
                </a:solidFill>
              </a:rPr>
              <a:t>WiROI</a:t>
            </a:r>
            <a:r>
              <a:rPr lang="en-US" sz="2000" dirty="0">
                <a:solidFill>
                  <a:schemeClr val="tx2"/>
                </a:solidFill>
              </a:rPr>
              <a:t>™ Wi-Fi Offloading Business Case Analysis Tool</a:t>
            </a:r>
          </a:p>
          <a:p>
            <a:pPr marL="285750" indent="-285750">
              <a:lnSpc>
                <a:spcPct val="150000"/>
              </a:lnSpc>
              <a:spcBef>
                <a:spcPts val="1000"/>
              </a:spcBef>
              <a:buFont typeface="Arial" panose="020B0604020202020204" pitchFamily="34" charset="0"/>
              <a:buChar char="•"/>
            </a:pPr>
            <a:r>
              <a:rPr lang="en-US" sz="2000" dirty="0" err="1">
                <a:solidFill>
                  <a:schemeClr val="tx2"/>
                </a:solidFill>
              </a:rPr>
              <a:t>WiROI</a:t>
            </a:r>
            <a:r>
              <a:rPr lang="en-US" sz="2000" dirty="0">
                <a:solidFill>
                  <a:schemeClr val="tx2"/>
                </a:solidFill>
              </a:rPr>
              <a:t>™ RDOF Lite Business Case Analysis Tool</a:t>
            </a:r>
          </a:p>
          <a:p>
            <a:pPr>
              <a:lnSpc>
                <a:spcPct val="150000"/>
              </a:lnSpc>
              <a:spcBef>
                <a:spcPts val="1000"/>
              </a:spcBef>
            </a:pPr>
            <a:endParaRPr lang="en-US" dirty="0">
              <a:solidFill>
                <a:schemeClr val="tx2"/>
              </a:solidFill>
            </a:endParaRPr>
          </a:p>
          <a:p>
            <a:pPr>
              <a:lnSpc>
                <a:spcPct val="150000"/>
              </a:lnSpc>
              <a:spcBef>
                <a:spcPts val="1000"/>
              </a:spcBef>
            </a:pPr>
            <a:endParaRPr lang="en-US" dirty="0">
              <a:solidFill>
                <a:schemeClr val="tx2"/>
              </a:solidFill>
            </a:endParaRPr>
          </a:p>
        </p:txBody>
      </p:sp>
      <p:sp>
        <p:nvSpPr>
          <p:cNvPr id="8" name="Title 1">
            <a:extLst>
              <a:ext uri="{FF2B5EF4-FFF2-40B4-BE49-F238E27FC236}">
                <a16:creationId xmlns:a16="http://schemas.microsoft.com/office/drawing/2014/main" id="{140FBCC9-CCA9-272D-D314-2F266C50B838}"/>
              </a:ext>
            </a:extLst>
          </p:cNvPr>
          <p:cNvSpPr>
            <a:spLocks noGrp="1"/>
          </p:cNvSpPr>
          <p:nvPr>
            <p:ph type="title"/>
          </p:nvPr>
        </p:nvSpPr>
        <p:spPr>
          <a:xfrm>
            <a:off x="838200" y="0"/>
            <a:ext cx="10515600" cy="1325563"/>
          </a:xfrm>
        </p:spPr>
        <p:txBody>
          <a:bodyPr/>
          <a:lstStyle/>
          <a:p>
            <a:r>
              <a:rPr lang="en-US" sz="3600" b="1" dirty="0">
                <a:solidFill>
                  <a:schemeClr val="tx2"/>
                </a:solidFill>
              </a:rPr>
              <a:t>About Wireless 20|20</a:t>
            </a:r>
            <a:endParaRPr lang="en-GB" sz="3600" b="1" dirty="0">
              <a:solidFill>
                <a:schemeClr val="tx2"/>
              </a:solidFill>
            </a:endParaRPr>
          </a:p>
        </p:txBody>
      </p:sp>
      <p:pic>
        <p:nvPicPr>
          <p:cNvPr id="2050" name="Picture 2" descr="WiROI RDOF Lite GUI">
            <a:extLst>
              <a:ext uri="{FF2B5EF4-FFF2-40B4-BE49-F238E27FC236}">
                <a16:creationId xmlns:a16="http://schemas.microsoft.com/office/drawing/2014/main" id="{3D943DCE-FB6D-FA1B-9C30-BAB9638CD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569" y="962439"/>
            <a:ext cx="4408836" cy="26357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ireless 20|20: Securing Government Grants for Broadband Expansion">
            <a:extLst>
              <a:ext uri="{FF2B5EF4-FFF2-40B4-BE49-F238E27FC236}">
                <a16:creationId xmlns:a16="http://schemas.microsoft.com/office/drawing/2014/main" id="{9334BF91-5226-9EFD-21AB-3CC013310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5703" y="3492191"/>
            <a:ext cx="1186853" cy="171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23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761800" y="762001"/>
            <a:ext cx="5334197" cy="1708242"/>
          </a:xfrm>
        </p:spPr>
        <p:txBody>
          <a:bodyPr anchor="ctr">
            <a:normAutofit/>
          </a:bodyPr>
          <a:lstStyle/>
          <a:p>
            <a:r>
              <a:rPr lang="en-US" sz="3700" b="1" dirty="0">
                <a:solidFill>
                  <a:schemeClr val="tx2"/>
                </a:solidFill>
              </a:rPr>
              <a:t>Digital Connectivity: The Backbone of Nations</a:t>
            </a:r>
            <a:endParaRPr lang="en-GB" sz="3700" b="1" dirty="0">
              <a:solidFill>
                <a:schemeClr val="tx2"/>
              </a:solidFill>
            </a:endParaRPr>
          </a:p>
        </p:txBody>
      </p:sp>
      <p:sp>
        <p:nvSpPr>
          <p:cNvPr id="3" name="Content Placeholder 2">
            <a:extLst>
              <a:ext uri="{FF2B5EF4-FFF2-40B4-BE49-F238E27FC236}">
                <a16:creationId xmlns:a16="http://schemas.microsoft.com/office/drawing/2014/main" id="{391F7208-FFE9-E510-AB2B-DCB7FAA09D8F}"/>
              </a:ext>
            </a:extLst>
          </p:cNvPr>
          <p:cNvSpPr>
            <a:spLocks noGrp="1"/>
          </p:cNvSpPr>
          <p:nvPr>
            <p:ph idx="1"/>
          </p:nvPr>
        </p:nvSpPr>
        <p:spPr>
          <a:xfrm>
            <a:off x="761800" y="2470244"/>
            <a:ext cx="5334197" cy="3769835"/>
          </a:xfrm>
        </p:spPr>
        <p:txBody>
          <a:bodyPr anchor="ctr">
            <a:normAutofit/>
          </a:bodyPr>
          <a:lstStyle/>
          <a:p>
            <a:r>
              <a:rPr lang="en-US" sz="1700" dirty="0">
                <a:solidFill>
                  <a:schemeClr val="tx2"/>
                </a:solidFill>
              </a:rPr>
              <a:t>Digital connectivity refers to the ability to access and use information and communication technologies (ICTs), such as the internet, mobile phones, and computers. </a:t>
            </a:r>
          </a:p>
          <a:p>
            <a:r>
              <a:rPr lang="en-US" sz="1700" dirty="0">
                <a:solidFill>
                  <a:schemeClr val="tx2"/>
                </a:solidFill>
              </a:rPr>
              <a:t>Digital connectivity is no longer a luxury but a necessity for nations to thrive in the 21st century. </a:t>
            </a:r>
          </a:p>
          <a:p>
            <a:r>
              <a:rPr lang="en-US" sz="1700" dirty="0">
                <a:solidFill>
                  <a:schemeClr val="tx2"/>
                </a:solidFill>
              </a:rPr>
              <a:t>It is the foundation for a digital society, enabling individuals and businesses to connect, communicate, and collaborate seamlessly.   </a:t>
            </a:r>
          </a:p>
          <a:p>
            <a:r>
              <a:rPr lang="en-US" sz="1700" dirty="0">
                <a:solidFill>
                  <a:schemeClr val="tx2"/>
                </a:solidFill>
              </a:rPr>
              <a:t>Digital Connectivity is a catalyst for progress, innovation, and inclusive development.   </a:t>
            </a:r>
          </a:p>
        </p:txBody>
      </p:sp>
      <p:pic>
        <p:nvPicPr>
          <p:cNvPr id="14" name="Picture 13" descr="Mobile device with apps">
            <a:extLst>
              <a:ext uri="{FF2B5EF4-FFF2-40B4-BE49-F238E27FC236}">
                <a16:creationId xmlns:a16="http://schemas.microsoft.com/office/drawing/2014/main" id="{6871A64C-63EA-EAEF-2AD7-F9E2A1A38CDA}"/>
              </a:ext>
            </a:extLst>
          </p:cNvPr>
          <p:cNvPicPr>
            <a:picLocks noChangeAspect="1"/>
          </p:cNvPicPr>
          <p:nvPr/>
        </p:nvPicPr>
        <p:blipFill>
          <a:blip r:embed="rId2"/>
          <a:srcRect l="47945" r="837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2667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838200" y="0"/>
            <a:ext cx="10515600" cy="1325563"/>
          </a:xfrm>
        </p:spPr>
        <p:txBody>
          <a:bodyPr/>
          <a:lstStyle/>
          <a:p>
            <a:r>
              <a:rPr lang="en-US" sz="3600" b="1" dirty="0">
                <a:solidFill>
                  <a:schemeClr val="tx2"/>
                </a:solidFill>
              </a:rPr>
              <a:t>Digital Connectivity: Why is it Crucial?</a:t>
            </a:r>
            <a:endParaRPr lang="en-GB" sz="3600" b="1" dirty="0">
              <a:solidFill>
                <a:schemeClr val="tx2"/>
              </a:solidFill>
            </a:endParaRPr>
          </a:p>
        </p:txBody>
      </p:sp>
      <p:graphicFrame>
        <p:nvGraphicFramePr>
          <p:cNvPr id="5" name="Content Placeholder 2">
            <a:extLst>
              <a:ext uri="{FF2B5EF4-FFF2-40B4-BE49-F238E27FC236}">
                <a16:creationId xmlns:a16="http://schemas.microsoft.com/office/drawing/2014/main" id="{F008EDE1-04EB-4FC7-5234-CABDB60E3C27}"/>
              </a:ext>
            </a:extLst>
          </p:cNvPr>
          <p:cNvGraphicFramePr>
            <a:graphicFrameLocks noGrp="1"/>
          </p:cNvGraphicFramePr>
          <p:nvPr>
            <p:ph idx="1"/>
          </p:nvPr>
        </p:nvGraphicFramePr>
        <p:xfrm>
          <a:off x="838200" y="1173163"/>
          <a:ext cx="10801350" cy="5546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09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838199" y="0"/>
            <a:ext cx="10680865" cy="1325563"/>
          </a:xfrm>
        </p:spPr>
        <p:txBody>
          <a:bodyPr/>
          <a:lstStyle/>
          <a:p>
            <a:r>
              <a:rPr lang="en-US" sz="3600" b="1" dirty="0">
                <a:solidFill>
                  <a:schemeClr val="tx2"/>
                </a:solidFill>
              </a:rPr>
              <a:t>Infrastructure Fiber Optic Map: Central Asia to Europe</a:t>
            </a:r>
            <a:endParaRPr lang="en-GB" sz="3600" b="1" dirty="0">
              <a:solidFill>
                <a:schemeClr val="tx2"/>
              </a:solidFill>
            </a:endParaRPr>
          </a:p>
        </p:txBody>
      </p:sp>
      <p:pic>
        <p:nvPicPr>
          <p:cNvPr id="5" name="Picture 4">
            <a:extLst>
              <a:ext uri="{FF2B5EF4-FFF2-40B4-BE49-F238E27FC236}">
                <a16:creationId xmlns:a16="http://schemas.microsoft.com/office/drawing/2014/main" id="{7F463239-A338-FDA6-F360-5BE97E3D5A7F}"/>
              </a:ext>
            </a:extLst>
          </p:cNvPr>
          <p:cNvPicPr>
            <a:picLocks noChangeAspect="1"/>
          </p:cNvPicPr>
          <p:nvPr/>
        </p:nvPicPr>
        <p:blipFill>
          <a:blip r:embed="rId3"/>
          <a:stretch>
            <a:fillRect/>
          </a:stretch>
        </p:blipFill>
        <p:spPr>
          <a:xfrm>
            <a:off x="838200" y="1325563"/>
            <a:ext cx="10362916" cy="4777627"/>
          </a:xfrm>
          <a:prstGeom prst="rect">
            <a:avLst/>
          </a:prstGeom>
        </p:spPr>
      </p:pic>
      <p:sp>
        <p:nvSpPr>
          <p:cNvPr id="3" name="TextBox 2">
            <a:extLst>
              <a:ext uri="{FF2B5EF4-FFF2-40B4-BE49-F238E27FC236}">
                <a16:creationId xmlns:a16="http://schemas.microsoft.com/office/drawing/2014/main" id="{025F1388-9AE9-6E23-796F-689784BA3618}"/>
              </a:ext>
            </a:extLst>
          </p:cNvPr>
          <p:cNvSpPr txBox="1"/>
          <p:nvPr/>
        </p:nvSpPr>
        <p:spPr>
          <a:xfrm>
            <a:off x="838200" y="6349484"/>
            <a:ext cx="3152775" cy="369332"/>
          </a:xfrm>
          <a:prstGeom prst="rect">
            <a:avLst/>
          </a:prstGeom>
          <a:noFill/>
        </p:spPr>
        <p:txBody>
          <a:bodyPr wrap="square" rtlCol="0">
            <a:spAutoFit/>
          </a:bodyPr>
          <a:lstStyle/>
          <a:p>
            <a:r>
              <a:rPr lang="en-US" dirty="0"/>
              <a:t>Source: ITU</a:t>
            </a:r>
            <a:endParaRPr lang="en-GB" dirty="0"/>
          </a:p>
        </p:txBody>
      </p:sp>
      <p:pic>
        <p:nvPicPr>
          <p:cNvPr id="6" name="Picture 5">
            <a:extLst>
              <a:ext uri="{FF2B5EF4-FFF2-40B4-BE49-F238E27FC236}">
                <a16:creationId xmlns:a16="http://schemas.microsoft.com/office/drawing/2014/main" id="{2A7C055A-CD73-F017-C41C-416F9FD2E3A0}"/>
              </a:ext>
            </a:extLst>
          </p:cNvPr>
          <p:cNvPicPr>
            <a:picLocks noChangeAspect="1"/>
          </p:cNvPicPr>
          <p:nvPr/>
        </p:nvPicPr>
        <p:blipFill>
          <a:blip r:embed="rId4"/>
          <a:stretch>
            <a:fillRect/>
          </a:stretch>
        </p:blipFill>
        <p:spPr>
          <a:xfrm>
            <a:off x="968615" y="1325563"/>
            <a:ext cx="10102085" cy="5030626"/>
          </a:xfrm>
          <a:prstGeom prst="rect">
            <a:avLst/>
          </a:prstGeom>
        </p:spPr>
      </p:pic>
    </p:spTree>
    <p:extLst>
      <p:ext uri="{BB962C8B-B14F-4D97-AF65-F5344CB8AC3E}">
        <p14:creationId xmlns:p14="http://schemas.microsoft.com/office/powerpoint/2010/main" val="181713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E498-999E-7CA5-94AF-C0E68532A035}"/>
              </a:ext>
            </a:extLst>
          </p:cNvPr>
          <p:cNvSpPr>
            <a:spLocks noGrp="1"/>
          </p:cNvSpPr>
          <p:nvPr>
            <p:ph type="title"/>
          </p:nvPr>
        </p:nvSpPr>
        <p:spPr>
          <a:xfrm>
            <a:off x="838200" y="0"/>
            <a:ext cx="10668990" cy="1325563"/>
          </a:xfrm>
        </p:spPr>
        <p:txBody>
          <a:bodyPr/>
          <a:lstStyle/>
          <a:p>
            <a:r>
              <a:rPr lang="en-US" sz="3600" b="1" dirty="0">
                <a:solidFill>
                  <a:schemeClr val="tx2"/>
                </a:solidFill>
              </a:rPr>
              <a:t>Infrastructure Fiber Optic Map: Central Asia to Europe</a:t>
            </a:r>
            <a:endParaRPr lang="en-GB" sz="3600" dirty="0">
              <a:solidFill>
                <a:schemeClr val="tx2"/>
              </a:solidFill>
            </a:endParaRPr>
          </a:p>
        </p:txBody>
      </p:sp>
      <p:pic>
        <p:nvPicPr>
          <p:cNvPr id="5" name="Picture 4">
            <a:extLst>
              <a:ext uri="{FF2B5EF4-FFF2-40B4-BE49-F238E27FC236}">
                <a16:creationId xmlns:a16="http://schemas.microsoft.com/office/drawing/2014/main" id="{7F463239-A338-FDA6-F360-5BE97E3D5A7F}"/>
              </a:ext>
            </a:extLst>
          </p:cNvPr>
          <p:cNvPicPr>
            <a:picLocks noChangeAspect="1"/>
          </p:cNvPicPr>
          <p:nvPr/>
        </p:nvPicPr>
        <p:blipFill>
          <a:blip r:embed="rId2"/>
          <a:stretch>
            <a:fillRect/>
          </a:stretch>
        </p:blipFill>
        <p:spPr>
          <a:xfrm>
            <a:off x="838200" y="1325563"/>
            <a:ext cx="10362916" cy="4777627"/>
          </a:xfrm>
          <a:prstGeom prst="rect">
            <a:avLst/>
          </a:prstGeom>
        </p:spPr>
      </p:pic>
      <p:sp>
        <p:nvSpPr>
          <p:cNvPr id="10" name="Connector: Curved 9">
            <a:extLst>
              <a:ext uri="{FF2B5EF4-FFF2-40B4-BE49-F238E27FC236}">
                <a16:creationId xmlns:a16="http://schemas.microsoft.com/office/drawing/2014/main" id="{3E9D98D6-5B26-4C8A-A47A-1A5845BEA86A}"/>
              </a:ext>
            </a:extLst>
          </p:cNvPr>
          <p:cNvSpPr/>
          <p:nvPr/>
        </p:nvSpPr>
        <p:spPr>
          <a:xfrm rot="10800000" flipV="1">
            <a:off x="1799537" y="2057399"/>
            <a:ext cx="6318614" cy="1949663"/>
          </a:xfrm>
          <a:custGeom>
            <a:avLst/>
            <a:gdLst>
              <a:gd name="connsiteX0" fmla="*/ 0 w 5747114"/>
              <a:gd name="connsiteY0" fmla="*/ 0 h 657316"/>
              <a:gd name="connsiteX1" fmla="*/ 1476951 w 5747114"/>
              <a:gd name="connsiteY1" fmla="*/ 328658 h 657316"/>
              <a:gd name="connsiteX2" fmla="*/ 5747114 w 5747114"/>
              <a:gd name="connsiteY2" fmla="*/ 657316 h 657316"/>
              <a:gd name="connsiteX0" fmla="*/ 0 w 5747114"/>
              <a:gd name="connsiteY0" fmla="*/ 0 h 660590"/>
              <a:gd name="connsiteX1" fmla="*/ 2562801 w 5747114"/>
              <a:gd name="connsiteY1" fmla="*/ 528683 h 660590"/>
              <a:gd name="connsiteX2" fmla="*/ 5747114 w 5747114"/>
              <a:gd name="connsiteY2" fmla="*/ 657316 h 660590"/>
              <a:gd name="connsiteX0" fmla="*/ 0 w 6471014"/>
              <a:gd name="connsiteY0" fmla="*/ 961934 h 1502092"/>
              <a:gd name="connsiteX1" fmla="*/ 2562801 w 6471014"/>
              <a:gd name="connsiteY1" fmla="*/ 1490617 h 1502092"/>
              <a:gd name="connsiteX2" fmla="*/ 6471014 w 6471014"/>
              <a:gd name="connsiteY2" fmla="*/ 0 h 1502092"/>
              <a:gd name="connsiteX0" fmla="*/ 0 w 6471014"/>
              <a:gd name="connsiteY0" fmla="*/ 961934 h 2099256"/>
              <a:gd name="connsiteX1" fmla="*/ 2543751 w 6471014"/>
              <a:gd name="connsiteY1" fmla="*/ 2090692 h 2099256"/>
              <a:gd name="connsiteX2" fmla="*/ 6471014 w 6471014"/>
              <a:gd name="connsiteY2" fmla="*/ 0 h 2099256"/>
              <a:gd name="connsiteX0" fmla="*/ 0 w 6471014"/>
              <a:gd name="connsiteY0" fmla="*/ 961934 h 2091609"/>
              <a:gd name="connsiteX1" fmla="*/ 2543751 w 6471014"/>
              <a:gd name="connsiteY1" fmla="*/ 2090692 h 2091609"/>
              <a:gd name="connsiteX2" fmla="*/ 3165839 w 6471014"/>
              <a:gd name="connsiteY2" fmla="*/ 1123949 h 2091609"/>
              <a:gd name="connsiteX3" fmla="*/ 6471014 w 6471014"/>
              <a:gd name="connsiteY3" fmla="*/ 0 h 2091609"/>
              <a:gd name="connsiteX0" fmla="*/ 0 w 6471014"/>
              <a:gd name="connsiteY0" fmla="*/ 961934 h 2091693"/>
              <a:gd name="connsiteX1" fmla="*/ 2543751 w 6471014"/>
              <a:gd name="connsiteY1" fmla="*/ 2090692 h 2091693"/>
              <a:gd name="connsiteX2" fmla="*/ 3165839 w 6471014"/>
              <a:gd name="connsiteY2" fmla="*/ 1123949 h 2091693"/>
              <a:gd name="connsiteX3" fmla="*/ 6471014 w 6471014"/>
              <a:gd name="connsiteY3" fmla="*/ 0 h 2091693"/>
              <a:gd name="connsiteX0" fmla="*/ 0 w 6471014"/>
              <a:gd name="connsiteY0" fmla="*/ 961934 h 1835232"/>
              <a:gd name="connsiteX1" fmla="*/ 2496126 w 6471014"/>
              <a:gd name="connsiteY1" fmla="*/ 1833517 h 1835232"/>
              <a:gd name="connsiteX2" fmla="*/ 3165839 w 6471014"/>
              <a:gd name="connsiteY2" fmla="*/ 1123949 h 1835232"/>
              <a:gd name="connsiteX3" fmla="*/ 6471014 w 6471014"/>
              <a:gd name="connsiteY3" fmla="*/ 0 h 1835232"/>
              <a:gd name="connsiteX0" fmla="*/ 0 w 6471014"/>
              <a:gd name="connsiteY0" fmla="*/ 961934 h 1835107"/>
              <a:gd name="connsiteX1" fmla="*/ 2496126 w 6471014"/>
              <a:gd name="connsiteY1" fmla="*/ 1833517 h 1835107"/>
              <a:gd name="connsiteX2" fmla="*/ 3108689 w 6471014"/>
              <a:gd name="connsiteY2" fmla="*/ 1095374 h 1835107"/>
              <a:gd name="connsiteX3" fmla="*/ 6471014 w 6471014"/>
              <a:gd name="connsiteY3" fmla="*/ 0 h 1835107"/>
              <a:gd name="connsiteX0" fmla="*/ 0 w 6318614"/>
              <a:gd name="connsiteY0" fmla="*/ 1085759 h 1958932"/>
              <a:gd name="connsiteX1" fmla="*/ 2496126 w 6318614"/>
              <a:gd name="connsiteY1" fmla="*/ 1957342 h 1958932"/>
              <a:gd name="connsiteX2" fmla="*/ 3108689 w 6318614"/>
              <a:gd name="connsiteY2" fmla="*/ 1219199 h 1958932"/>
              <a:gd name="connsiteX3" fmla="*/ 6318614 w 6318614"/>
              <a:gd name="connsiteY3" fmla="*/ 0 h 1958932"/>
              <a:gd name="connsiteX0" fmla="*/ 0 w 6318614"/>
              <a:gd name="connsiteY0" fmla="*/ 1085759 h 2006384"/>
              <a:gd name="connsiteX1" fmla="*/ 1972251 w 6318614"/>
              <a:gd name="connsiteY1" fmla="*/ 2004967 h 2006384"/>
              <a:gd name="connsiteX2" fmla="*/ 3108689 w 6318614"/>
              <a:gd name="connsiteY2" fmla="*/ 1219199 h 2006384"/>
              <a:gd name="connsiteX3" fmla="*/ 6318614 w 6318614"/>
              <a:gd name="connsiteY3" fmla="*/ 0 h 2006384"/>
              <a:gd name="connsiteX0" fmla="*/ 0 w 6318614"/>
              <a:gd name="connsiteY0" fmla="*/ 1085759 h 2015879"/>
              <a:gd name="connsiteX1" fmla="*/ 1924626 w 6318614"/>
              <a:gd name="connsiteY1" fmla="*/ 2014492 h 2015879"/>
              <a:gd name="connsiteX2" fmla="*/ 3108689 w 6318614"/>
              <a:gd name="connsiteY2" fmla="*/ 1219199 h 2015879"/>
              <a:gd name="connsiteX3" fmla="*/ 6318614 w 6318614"/>
              <a:gd name="connsiteY3" fmla="*/ 0 h 2015879"/>
              <a:gd name="connsiteX0" fmla="*/ 0 w 6318614"/>
              <a:gd name="connsiteY0" fmla="*/ 1085759 h 2015813"/>
              <a:gd name="connsiteX1" fmla="*/ 1924626 w 6318614"/>
              <a:gd name="connsiteY1" fmla="*/ 2014492 h 2015813"/>
              <a:gd name="connsiteX2" fmla="*/ 3042321 w 6318614"/>
              <a:gd name="connsiteY2" fmla="*/ 1197077 h 2015813"/>
              <a:gd name="connsiteX3" fmla="*/ 6318614 w 6318614"/>
              <a:gd name="connsiteY3" fmla="*/ 0 h 2015813"/>
              <a:gd name="connsiteX0" fmla="*/ 0 w 6318614"/>
              <a:gd name="connsiteY0" fmla="*/ 1085759 h 2015813"/>
              <a:gd name="connsiteX1" fmla="*/ 2027865 w 6318614"/>
              <a:gd name="connsiteY1" fmla="*/ 2014492 h 2015813"/>
              <a:gd name="connsiteX2" fmla="*/ 3042321 w 6318614"/>
              <a:gd name="connsiteY2" fmla="*/ 1197077 h 2015813"/>
              <a:gd name="connsiteX3" fmla="*/ 6318614 w 6318614"/>
              <a:gd name="connsiteY3" fmla="*/ 0 h 2015813"/>
              <a:gd name="connsiteX0" fmla="*/ 0 w 6318614"/>
              <a:gd name="connsiteY0" fmla="*/ 1085759 h 1949663"/>
              <a:gd name="connsiteX1" fmla="*/ 1858258 w 6318614"/>
              <a:gd name="connsiteY1" fmla="*/ 1948124 h 1949663"/>
              <a:gd name="connsiteX2" fmla="*/ 3042321 w 6318614"/>
              <a:gd name="connsiteY2" fmla="*/ 1197077 h 1949663"/>
              <a:gd name="connsiteX3" fmla="*/ 6318614 w 6318614"/>
              <a:gd name="connsiteY3" fmla="*/ 0 h 1949663"/>
            </a:gdLst>
            <a:ahLst/>
            <a:cxnLst>
              <a:cxn ang="0">
                <a:pos x="connsiteX0" y="connsiteY0"/>
              </a:cxn>
              <a:cxn ang="0">
                <a:pos x="connsiteX1" y="connsiteY1"/>
              </a:cxn>
              <a:cxn ang="0">
                <a:pos x="connsiteX2" y="connsiteY2"/>
              </a:cxn>
              <a:cxn ang="0">
                <a:pos x="connsiteX3" y="connsiteY3"/>
              </a:cxn>
            </a:cxnLst>
            <a:rect l="l" t="t" r="r" b="b"/>
            <a:pathLst>
              <a:path w="6318614" h="1949663" fill="none">
                <a:moveTo>
                  <a:pt x="0" y="1085759"/>
                </a:moveTo>
                <a:cubicBezTo>
                  <a:pt x="738475" y="1085759"/>
                  <a:pt x="1858258" y="1783795"/>
                  <a:pt x="1858258" y="1948124"/>
                </a:cubicBezTo>
                <a:cubicBezTo>
                  <a:pt x="2471623" y="1976714"/>
                  <a:pt x="2397302" y="1602676"/>
                  <a:pt x="3042321" y="1197077"/>
                </a:cubicBezTo>
                <a:cubicBezTo>
                  <a:pt x="3696865" y="848628"/>
                  <a:pt x="5853477" y="188912"/>
                  <a:pt x="6318614" y="0"/>
                </a:cubicBezTo>
              </a:path>
            </a:pathLst>
          </a:custGeom>
          <a:solidFill>
            <a:srgbClr val="E71224">
              <a:alpha val="5000"/>
            </a:srgbClr>
          </a:solidFill>
          <a:ln w="28575" cap="flat">
            <a:solidFill>
              <a:srgbClr val="E71224"/>
            </a:solidFill>
            <a:round/>
          </a:ln>
        </p:spPr>
        <p:style>
          <a:lnRef idx="2">
            <a:schemeClr val="accent1"/>
          </a:lnRef>
          <a:fillRef idx="0">
            <a:schemeClr val="accent1"/>
          </a:fillRef>
          <a:effectRef idx="1">
            <a:schemeClr val="accent1"/>
          </a:effectRef>
          <a:fontRef idx="minor">
            <a:schemeClr val="tx1"/>
          </a:fontRef>
        </p:style>
        <p:txBody>
          <a:bodyPr wrap="none" rtlCol="0" anchor="ctr" anchorCtr="1"/>
          <a:lstStyle/>
          <a:p>
            <a:endParaRPr lang="en-US">
              <a:solidFill>
                <a:srgbClr val="E71224"/>
              </a:solidFill>
            </a:endParaRPr>
          </a:p>
        </p:txBody>
      </p:sp>
      <p:sp>
        <p:nvSpPr>
          <p:cNvPr id="3" name="TextBox 2">
            <a:extLst>
              <a:ext uri="{FF2B5EF4-FFF2-40B4-BE49-F238E27FC236}">
                <a16:creationId xmlns:a16="http://schemas.microsoft.com/office/drawing/2014/main" id="{025F1388-9AE9-6E23-796F-689784BA3618}"/>
              </a:ext>
            </a:extLst>
          </p:cNvPr>
          <p:cNvSpPr txBox="1"/>
          <p:nvPr/>
        </p:nvSpPr>
        <p:spPr>
          <a:xfrm>
            <a:off x="838200" y="6349484"/>
            <a:ext cx="3152775" cy="369332"/>
          </a:xfrm>
          <a:prstGeom prst="rect">
            <a:avLst/>
          </a:prstGeom>
          <a:noFill/>
        </p:spPr>
        <p:txBody>
          <a:bodyPr wrap="square" rtlCol="0">
            <a:spAutoFit/>
          </a:bodyPr>
          <a:lstStyle/>
          <a:p>
            <a:r>
              <a:rPr lang="en-US" dirty="0"/>
              <a:t>Source: ITU</a:t>
            </a:r>
            <a:endParaRPr lang="en-GB" dirty="0"/>
          </a:p>
        </p:txBody>
      </p:sp>
    </p:spTree>
    <p:extLst>
      <p:ext uri="{BB962C8B-B14F-4D97-AF65-F5344CB8AC3E}">
        <p14:creationId xmlns:p14="http://schemas.microsoft.com/office/powerpoint/2010/main" val="34560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192</TotalTime>
  <Words>1372</Words>
  <Application>Microsoft Office PowerPoint</Application>
  <PresentationFormat>Widescreen</PresentationFormat>
  <Paragraphs>91</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Segoe UI</vt:lpstr>
      <vt:lpstr>Office Theme</vt:lpstr>
      <vt:lpstr>Bridging Regions:  Caucasus Pathway to Global Connectivity for Central Asia</vt:lpstr>
      <vt:lpstr>PowerPoint Presentation</vt:lpstr>
      <vt:lpstr>Abstract</vt:lpstr>
      <vt:lpstr>About Wireless 20|20</vt:lpstr>
      <vt:lpstr>About Wireless 20|20</vt:lpstr>
      <vt:lpstr>Digital Connectivity: The Backbone of Nations</vt:lpstr>
      <vt:lpstr>Digital Connectivity: Why is it Crucial?</vt:lpstr>
      <vt:lpstr>Infrastructure Fiber Optic Map: Central Asia to Europe</vt:lpstr>
      <vt:lpstr>Infrastructure Fiber Optic Map: Central Asia to Europe</vt:lpstr>
      <vt:lpstr>Why Armenia: Technical Feasibilities</vt:lpstr>
      <vt:lpstr>OVIO Tier 3 Data Center </vt:lpstr>
      <vt:lpstr>Why Armenia: Geopolitical Implications</vt:lpstr>
      <vt:lpstr>Why Armenia: Economic Value</vt:lpstr>
      <vt:lpstr>Why Armenia: 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Mazejian</dc:creator>
  <cp:lastModifiedBy>Thomas Mazejian</cp:lastModifiedBy>
  <cp:revision>3</cp:revision>
  <dcterms:created xsi:type="dcterms:W3CDTF">2024-08-02T10:51:02Z</dcterms:created>
  <dcterms:modified xsi:type="dcterms:W3CDTF">2024-08-23T15:14:54Z</dcterms:modified>
</cp:coreProperties>
</file>